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01" r:id="rId2"/>
    <p:sldId id="286" r:id="rId3"/>
    <p:sldId id="302" r:id="rId4"/>
    <p:sldId id="298" r:id="rId5"/>
    <p:sldId id="258" r:id="rId6"/>
    <p:sldId id="299" r:id="rId7"/>
    <p:sldId id="263" r:id="rId8"/>
    <p:sldId id="264" r:id="rId9"/>
    <p:sldId id="265" r:id="rId10"/>
    <p:sldId id="266" r:id="rId11"/>
    <p:sldId id="267" r:id="rId12"/>
    <p:sldId id="289" r:id="rId13"/>
    <p:sldId id="268" r:id="rId14"/>
    <p:sldId id="290" r:id="rId15"/>
    <p:sldId id="269" r:id="rId16"/>
    <p:sldId id="271" r:id="rId17"/>
    <p:sldId id="272" r:id="rId18"/>
    <p:sldId id="270" r:id="rId19"/>
    <p:sldId id="273" r:id="rId20"/>
    <p:sldId id="275" r:id="rId21"/>
    <p:sldId id="274" r:id="rId22"/>
    <p:sldId id="277" r:id="rId23"/>
    <p:sldId id="276" r:id="rId24"/>
    <p:sldId id="278" r:id="rId25"/>
    <p:sldId id="279" r:id="rId26"/>
    <p:sldId id="261" r:id="rId27"/>
    <p:sldId id="280" r:id="rId28"/>
    <p:sldId id="291" r:id="rId29"/>
    <p:sldId id="292" r:id="rId30"/>
    <p:sldId id="281" r:id="rId31"/>
    <p:sldId id="293" r:id="rId32"/>
    <p:sldId id="295" r:id="rId33"/>
    <p:sldId id="282" r:id="rId34"/>
    <p:sldId id="294" r:id="rId35"/>
    <p:sldId id="296" r:id="rId36"/>
    <p:sldId id="283" r:id="rId37"/>
    <p:sldId id="297" r:id="rId38"/>
    <p:sldId id="262" r:id="rId39"/>
    <p:sldId id="284" r:id="rId40"/>
    <p:sldId id="30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BFF"/>
    <a:srgbClr val="FFF9F3"/>
    <a:srgbClr val="FFF5EB"/>
    <a:srgbClr val="FFF2E5"/>
    <a:srgbClr val="F4FCFE"/>
    <a:srgbClr val="F4FDFE"/>
    <a:srgbClr val="F5F9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94660"/>
  </p:normalViewPr>
  <p:slideViewPr>
    <p:cSldViewPr snapToGrid="0">
      <p:cViewPr>
        <p:scale>
          <a:sx n="66" d="100"/>
          <a:sy n="66" d="100"/>
        </p:scale>
        <p:origin x="784" y="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BFC527-846D-40DE-9799-118AC6EEDA6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EF2C78E-06E3-4E4E-84AA-9278792C2D9D}">
      <dgm:prSet/>
      <dgm:spPr/>
      <dgm:t>
        <a:bodyPr/>
        <a:lstStyle/>
        <a:p>
          <a:pPr>
            <a:lnSpc>
              <a:spcPct val="100000"/>
            </a:lnSpc>
          </a:pPr>
          <a:r>
            <a:rPr lang="en-US" b="0" i="0" baseline="0" dirty="0"/>
            <a:t>A </a:t>
          </a:r>
          <a:r>
            <a:rPr lang="en-US" b="1" i="0" baseline="0" dirty="0"/>
            <a:t>non-banking financial institution (NBFI)</a:t>
          </a:r>
          <a:r>
            <a:rPr lang="en-US" b="0" i="0" baseline="0" dirty="0"/>
            <a:t> is facing financial losses due to </a:t>
          </a:r>
          <a:r>
            <a:rPr lang="en-US" b="1" i="0" baseline="0" dirty="0"/>
            <a:t>increasing loan defaults</a:t>
          </a:r>
          <a:r>
            <a:rPr lang="en-US" b="0" i="0" baseline="0" dirty="0"/>
            <a:t>.</a:t>
          </a:r>
          <a:endParaRPr lang="en-US" dirty="0"/>
        </a:p>
      </dgm:t>
    </dgm:pt>
    <dgm:pt modelId="{CB87AA95-BDDB-45F0-9169-D17A10595C84}" type="parTrans" cxnId="{795F387E-C5AD-43CB-8211-77BAFBF8FC9E}">
      <dgm:prSet/>
      <dgm:spPr/>
      <dgm:t>
        <a:bodyPr/>
        <a:lstStyle/>
        <a:p>
          <a:endParaRPr lang="en-US"/>
        </a:p>
      </dgm:t>
    </dgm:pt>
    <dgm:pt modelId="{BCE977A6-6169-4ABE-9F60-9FD148DFF0D8}" type="sibTrans" cxnId="{795F387E-C5AD-43CB-8211-77BAFBF8FC9E}">
      <dgm:prSet/>
      <dgm:spPr/>
      <dgm:t>
        <a:bodyPr/>
        <a:lstStyle/>
        <a:p>
          <a:endParaRPr lang="en-US"/>
        </a:p>
      </dgm:t>
    </dgm:pt>
    <dgm:pt modelId="{C47713BF-79F7-4C5E-BE87-8DC6242811F6}">
      <dgm:prSet/>
      <dgm:spPr/>
      <dgm:t>
        <a:bodyPr/>
        <a:lstStyle/>
        <a:p>
          <a:pPr>
            <a:lnSpc>
              <a:spcPct val="100000"/>
            </a:lnSpc>
          </a:pPr>
          <a:r>
            <a:rPr lang="en-US" b="0" i="0" baseline="0" dirty="0"/>
            <a:t>The goal is to </a:t>
          </a:r>
          <a:r>
            <a:rPr lang="en-US" b="1" i="0" baseline="0" dirty="0"/>
            <a:t>develop a predictive model</a:t>
          </a:r>
          <a:r>
            <a:rPr lang="en-US" b="0" i="0" baseline="0" dirty="0"/>
            <a:t> that identifies </a:t>
          </a:r>
          <a:r>
            <a:rPr lang="en-US" b="1" i="0" baseline="0" dirty="0"/>
            <a:t>high-risk clients</a:t>
          </a:r>
          <a:r>
            <a:rPr lang="en-US" b="0" i="0" baseline="0" dirty="0"/>
            <a:t>.</a:t>
          </a:r>
          <a:endParaRPr lang="en-US" dirty="0"/>
        </a:p>
      </dgm:t>
    </dgm:pt>
    <dgm:pt modelId="{2067C196-7DC4-45B9-853F-C413C409A1CF}" type="parTrans" cxnId="{0B38A1E6-BD33-43A2-A947-6D1E11F82CEE}">
      <dgm:prSet/>
      <dgm:spPr/>
      <dgm:t>
        <a:bodyPr/>
        <a:lstStyle/>
        <a:p>
          <a:endParaRPr lang="en-US"/>
        </a:p>
      </dgm:t>
    </dgm:pt>
    <dgm:pt modelId="{9C455424-0D26-4609-9028-744FF652A9F0}" type="sibTrans" cxnId="{0B38A1E6-BD33-43A2-A947-6D1E11F82CEE}">
      <dgm:prSet/>
      <dgm:spPr/>
      <dgm:t>
        <a:bodyPr/>
        <a:lstStyle/>
        <a:p>
          <a:endParaRPr lang="en-US"/>
        </a:p>
      </dgm:t>
    </dgm:pt>
    <dgm:pt modelId="{EEBADBC9-8A2E-446D-A808-43ADEE6A50EA}">
      <dgm:prSet/>
      <dgm:spPr/>
      <dgm:t>
        <a:bodyPr/>
        <a:lstStyle/>
        <a:p>
          <a:pPr>
            <a:lnSpc>
              <a:spcPct val="100000"/>
            </a:lnSpc>
          </a:pPr>
          <a:r>
            <a:rPr lang="en-US" b="0" i="0" baseline="0"/>
            <a:t>This model will help in making </a:t>
          </a:r>
          <a:r>
            <a:rPr lang="en-US" b="1" i="0" baseline="0"/>
            <a:t>data-driven loan approval decisions</a:t>
          </a:r>
          <a:r>
            <a:rPr lang="en-US" b="0" i="0" baseline="0"/>
            <a:t>. </a:t>
          </a:r>
          <a:endParaRPr lang="en-US"/>
        </a:p>
      </dgm:t>
    </dgm:pt>
    <dgm:pt modelId="{A90F8F46-A25A-459D-A8B3-CC940F6C0176}" type="parTrans" cxnId="{F49B9878-8FA2-45B8-B038-EA69E3638848}">
      <dgm:prSet/>
      <dgm:spPr/>
      <dgm:t>
        <a:bodyPr/>
        <a:lstStyle/>
        <a:p>
          <a:endParaRPr lang="en-US"/>
        </a:p>
      </dgm:t>
    </dgm:pt>
    <dgm:pt modelId="{149AA6C5-9BAE-477E-ABB0-83C2859138B2}" type="sibTrans" cxnId="{F49B9878-8FA2-45B8-B038-EA69E3638848}">
      <dgm:prSet/>
      <dgm:spPr/>
      <dgm:t>
        <a:bodyPr/>
        <a:lstStyle/>
        <a:p>
          <a:endParaRPr lang="en-US"/>
        </a:p>
      </dgm:t>
    </dgm:pt>
    <dgm:pt modelId="{625D5E07-4932-4A4C-9314-4DA2212FB55F}" type="pres">
      <dgm:prSet presAssocID="{90BFC527-846D-40DE-9799-118AC6EEDA6A}" presName="root" presStyleCnt="0">
        <dgm:presLayoutVars>
          <dgm:dir/>
          <dgm:resizeHandles val="exact"/>
        </dgm:presLayoutVars>
      </dgm:prSet>
      <dgm:spPr/>
    </dgm:pt>
    <dgm:pt modelId="{AC29FA5A-8DD4-4A67-BC68-6FAED749AA6C}" type="pres">
      <dgm:prSet presAssocID="{3EF2C78E-06E3-4E4E-84AA-9278792C2D9D}" presName="compNode" presStyleCnt="0"/>
      <dgm:spPr/>
    </dgm:pt>
    <dgm:pt modelId="{32B051D5-F631-46B3-BA51-CDCAD8628602}" type="pres">
      <dgm:prSet presAssocID="{3EF2C78E-06E3-4E4E-84AA-9278792C2D9D}" presName="bgRect" presStyleLbl="bgShp" presStyleIdx="0" presStyleCnt="3"/>
      <dgm:spPr/>
    </dgm:pt>
    <dgm:pt modelId="{E5880803-F61A-42CF-9ECB-21B814364BFD}" type="pres">
      <dgm:prSet presAssocID="{3EF2C78E-06E3-4E4E-84AA-9278792C2D9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nk"/>
        </a:ext>
      </dgm:extLst>
    </dgm:pt>
    <dgm:pt modelId="{DF27A033-E429-4295-BBE4-60F1DA8BBE83}" type="pres">
      <dgm:prSet presAssocID="{3EF2C78E-06E3-4E4E-84AA-9278792C2D9D}" presName="spaceRect" presStyleCnt="0"/>
      <dgm:spPr/>
    </dgm:pt>
    <dgm:pt modelId="{E57456E4-1965-4836-87F2-A5B2C0D2D96F}" type="pres">
      <dgm:prSet presAssocID="{3EF2C78E-06E3-4E4E-84AA-9278792C2D9D}" presName="parTx" presStyleLbl="revTx" presStyleIdx="0" presStyleCnt="3">
        <dgm:presLayoutVars>
          <dgm:chMax val="0"/>
          <dgm:chPref val="0"/>
        </dgm:presLayoutVars>
      </dgm:prSet>
      <dgm:spPr/>
    </dgm:pt>
    <dgm:pt modelId="{13C2A886-BDAC-405E-B250-DF35C205C6CE}" type="pres">
      <dgm:prSet presAssocID="{BCE977A6-6169-4ABE-9F60-9FD148DFF0D8}" presName="sibTrans" presStyleCnt="0"/>
      <dgm:spPr/>
    </dgm:pt>
    <dgm:pt modelId="{CC40C030-6376-4C9E-8B29-358EDCE00BFB}" type="pres">
      <dgm:prSet presAssocID="{C47713BF-79F7-4C5E-BE87-8DC6242811F6}" presName="compNode" presStyleCnt="0"/>
      <dgm:spPr/>
    </dgm:pt>
    <dgm:pt modelId="{4410BADB-4263-4694-8ADE-6A4E5637C89D}" type="pres">
      <dgm:prSet presAssocID="{C47713BF-79F7-4C5E-BE87-8DC6242811F6}" presName="bgRect" presStyleLbl="bgShp" presStyleIdx="1" presStyleCnt="3"/>
      <dgm:spPr/>
    </dgm:pt>
    <dgm:pt modelId="{7EB8C5B5-308A-41C2-871D-CF80B3DA47C2}" type="pres">
      <dgm:prSet presAssocID="{C47713BF-79F7-4C5E-BE87-8DC6242811F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ext>
      </dgm:extLst>
    </dgm:pt>
    <dgm:pt modelId="{1A5AD84D-AC89-4EC8-8B70-4FD09C35F661}" type="pres">
      <dgm:prSet presAssocID="{C47713BF-79F7-4C5E-BE87-8DC6242811F6}" presName="spaceRect" presStyleCnt="0"/>
      <dgm:spPr/>
    </dgm:pt>
    <dgm:pt modelId="{EB1CF6AC-DE33-4003-8292-8DFE2228B33B}" type="pres">
      <dgm:prSet presAssocID="{C47713BF-79F7-4C5E-BE87-8DC6242811F6}" presName="parTx" presStyleLbl="revTx" presStyleIdx="1" presStyleCnt="3">
        <dgm:presLayoutVars>
          <dgm:chMax val="0"/>
          <dgm:chPref val="0"/>
        </dgm:presLayoutVars>
      </dgm:prSet>
      <dgm:spPr/>
    </dgm:pt>
    <dgm:pt modelId="{1129D9F8-F85C-46F9-993D-3624B4D8A013}" type="pres">
      <dgm:prSet presAssocID="{9C455424-0D26-4609-9028-744FF652A9F0}" presName="sibTrans" presStyleCnt="0"/>
      <dgm:spPr/>
    </dgm:pt>
    <dgm:pt modelId="{70EF31A5-DFEA-43B2-9AE0-7A34E1B4700E}" type="pres">
      <dgm:prSet presAssocID="{EEBADBC9-8A2E-446D-A808-43ADEE6A50EA}" presName="compNode" presStyleCnt="0"/>
      <dgm:spPr/>
    </dgm:pt>
    <dgm:pt modelId="{5D67F958-B878-4DC0-B23C-CD4D71EA7991}" type="pres">
      <dgm:prSet presAssocID="{EEBADBC9-8A2E-446D-A808-43ADEE6A50EA}" presName="bgRect" presStyleLbl="bgShp" presStyleIdx="2" presStyleCnt="3"/>
      <dgm:spPr/>
    </dgm:pt>
    <dgm:pt modelId="{7B18E0B3-1B91-4F09-851F-340C9B5C8D66}" type="pres">
      <dgm:prSet presAssocID="{EEBADBC9-8A2E-446D-A808-43ADEE6A50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nk Check"/>
        </a:ext>
      </dgm:extLst>
    </dgm:pt>
    <dgm:pt modelId="{8E076713-BEA2-4E3D-87BF-C6742F87704D}" type="pres">
      <dgm:prSet presAssocID="{EEBADBC9-8A2E-446D-A808-43ADEE6A50EA}" presName="spaceRect" presStyleCnt="0"/>
      <dgm:spPr/>
    </dgm:pt>
    <dgm:pt modelId="{740B32B3-3178-45C9-9E5F-95CA471E4578}" type="pres">
      <dgm:prSet presAssocID="{EEBADBC9-8A2E-446D-A808-43ADEE6A50EA}" presName="parTx" presStyleLbl="revTx" presStyleIdx="2" presStyleCnt="3">
        <dgm:presLayoutVars>
          <dgm:chMax val="0"/>
          <dgm:chPref val="0"/>
        </dgm:presLayoutVars>
      </dgm:prSet>
      <dgm:spPr/>
    </dgm:pt>
  </dgm:ptLst>
  <dgm:cxnLst>
    <dgm:cxn modelId="{9DBAF01C-78C8-4F68-B616-9D87A2DAD629}" type="presOf" srcId="{90BFC527-846D-40DE-9799-118AC6EEDA6A}" destId="{625D5E07-4932-4A4C-9314-4DA2212FB55F}" srcOrd="0" destOrd="0" presId="urn:microsoft.com/office/officeart/2018/2/layout/IconVerticalSolidList"/>
    <dgm:cxn modelId="{54AC5F39-D9FE-445B-AF3D-EF4C54F7633A}" type="presOf" srcId="{3EF2C78E-06E3-4E4E-84AA-9278792C2D9D}" destId="{E57456E4-1965-4836-87F2-A5B2C0D2D96F}" srcOrd="0" destOrd="0" presId="urn:microsoft.com/office/officeart/2018/2/layout/IconVerticalSolidList"/>
    <dgm:cxn modelId="{136D1677-CDB8-4BD1-8880-5274DA117C36}" type="presOf" srcId="{C47713BF-79F7-4C5E-BE87-8DC6242811F6}" destId="{EB1CF6AC-DE33-4003-8292-8DFE2228B33B}" srcOrd="0" destOrd="0" presId="urn:microsoft.com/office/officeart/2018/2/layout/IconVerticalSolidList"/>
    <dgm:cxn modelId="{F49B9878-8FA2-45B8-B038-EA69E3638848}" srcId="{90BFC527-846D-40DE-9799-118AC6EEDA6A}" destId="{EEBADBC9-8A2E-446D-A808-43ADEE6A50EA}" srcOrd="2" destOrd="0" parTransId="{A90F8F46-A25A-459D-A8B3-CC940F6C0176}" sibTransId="{149AA6C5-9BAE-477E-ABB0-83C2859138B2}"/>
    <dgm:cxn modelId="{795F387E-C5AD-43CB-8211-77BAFBF8FC9E}" srcId="{90BFC527-846D-40DE-9799-118AC6EEDA6A}" destId="{3EF2C78E-06E3-4E4E-84AA-9278792C2D9D}" srcOrd="0" destOrd="0" parTransId="{CB87AA95-BDDB-45F0-9169-D17A10595C84}" sibTransId="{BCE977A6-6169-4ABE-9F60-9FD148DFF0D8}"/>
    <dgm:cxn modelId="{7202DE8C-E018-49DA-97B5-5C6CE0A055EE}" type="presOf" srcId="{EEBADBC9-8A2E-446D-A808-43ADEE6A50EA}" destId="{740B32B3-3178-45C9-9E5F-95CA471E4578}" srcOrd="0" destOrd="0" presId="urn:microsoft.com/office/officeart/2018/2/layout/IconVerticalSolidList"/>
    <dgm:cxn modelId="{0B38A1E6-BD33-43A2-A947-6D1E11F82CEE}" srcId="{90BFC527-846D-40DE-9799-118AC6EEDA6A}" destId="{C47713BF-79F7-4C5E-BE87-8DC6242811F6}" srcOrd="1" destOrd="0" parTransId="{2067C196-7DC4-45B9-853F-C413C409A1CF}" sibTransId="{9C455424-0D26-4609-9028-744FF652A9F0}"/>
    <dgm:cxn modelId="{469B5559-27B9-44B9-9008-8CD1971D2A03}" type="presParOf" srcId="{625D5E07-4932-4A4C-9314-4DA2212FB55F}" destId="{AC29FA5A-8DD4-4A67-BC68-6FAED749AA6C}" srcOrd="0" destOrd="0" presId="urn:microsoft.com/office/officeart/2018/2/layout/IconVerticalSolidList"/>
    <dgm:cxn modelId="{6074D5DC-02E6-46B2-AA3D-5DE01B8708DB}" type="presParOf" srcId="{AC29FA5A-8DD4-4A67-BC68-6FAED749AA6C}" destId="{32B051D5-F631-46B3-BA51-CDCAD8628602}" srcOrd="0" destOrd="0" presId="urn:microsoft.com/office/officeart/2018/2/layout/IconVerticalSolidList"/>
    <dgm:cxn modelId="{C1BEB1AD-942A-4E55-9712-BEB4C38A1DC5}" type="presParOf" srcId="{AC29FA5A-8DD4-4A67-BC68-6FAED749AA6C}" destId="{E5880803-F61A-42CF-9ECB-21B814364BFD}" srcOrd="1" destOrd="0" presId="urn:microsoft.com/office/officeart/2018/2/layout/IconVerticalSolidList"/>
    <dgm:cxn modelId="{BE6C7018-38ED-4A03-BC06-B115892A7288}" type="presParOf" srcId="{AC29FA5A-8DD4-4A67-BC68-6FAED749AA6C}" destId="{DF27A033-E429-4295-BBE4-60F1DA8BBE83}" srcOrd="2" destOrd="0" presId="urn:microsoft.com/office/officeart/2018/2/layout/IconVerticalSolidList"/>
    <dgm:cxn modelId="{7A435838-F818-43B5-B281-64F638420D0B}" type="presParOf" srcId="{AC29FA5A-8DD4-4A67-BC68-6FAED749AA6C}" destId="{E57456E4-1965-4836-87F2-A5B2C0D2D96F}" srcOrd="3" destOrd="0" presId="urn:microsoft.com/office/officeart/2018/2/layout/IconVerticalSolidList"/>
    <dgm:cxn modelId="{B79DA7A8-482A-408B-B029-120D260BE7A8}" type="presParOf" srcId="{625D5E07-4932-4A4C-9314-4DA2212FB55F}" destId="{13C2A886-BDAC-405E-B250-DF35C205C6CE}" srcOrd="1" destOrd="0" presId="urn:microsoft.com/office/officeart/2018/2/layout/IconVerticalSolidList"/>
    <dgm:cxn modelId="{0F89205F-F8F1-402C-994B-6A4D9E241153}" type="presParOf" srcId="{625D5E07-4932-4A4C-9314-4DA2212FB55F}" destId="{CC40C030-6376-4C9E-8B29-358EDCE00BFB}" srcOrd="2" destOrd="0" presId="urn:microsoft.com/office/officeart/2018/2/layout/IconVerticalSolidList"/>
    <dgm:cxn modelId="{9E62376A-37E9-4E88-852E-18CF35857A75}" type="presParOf" srcId="{CC40C030-6376-4C9E-8B29-358EDCE00BFB}" destId="{4410BADB-4263-4694-8ADE-6A4E5637C89D}" srcOrd="0" destOrd="0" presId="urn:microsoft.com/office/officeart/2018/2/layout/IconVerticalSolidList"/>
    <dgm:cxn modelId="{104867E1-DD31-4DBF-BFEE-B5DCD8D42779}" type="presParOf" srcId="{CC40C030-6376-4C9E-8B29-358EDCE00BFB}" destId="{7EB8C5B5-308A-41C2-871D-CF80B3DA47C2}" srcOrd="1" destOrd="0" presId="urn:microsoft.com/office/officeart/2018/2/layout/IconVerticalSolidList"/>
    <dgm:cxn modelId="{5B0FC5ED-A894-4B68-B748-B247488B876B}" type="presParOf" srcId="{CC40C030-6376-4C9E-8B29-358EDCE00BFB}" destId="{1A5AD84D-AC89-4EC8-8B70-4FD09C35F661}" srcOrd="2" destOrd="0" presId="urn:microsoft.com/office/officeart/2018/2/layout/IconVerticalSolidList"/>
    <dgm:cxn modelId="{1653A381-FA88-4C5D-B29C-45988969EBA2}" type="presParOf" srcId="{CC40C030-6376-4C9E-8B29-358EDCE00BFB}" destId="{EB1CF6AC-DE33-4003-8292-8DFE2228B33B}" srcOrd="3" destOrd="0" presId="urn:microsoft.com/office/officeart/2018/2/layout/IconVerticalSolidList"/>
    <dgm:cxn modelId="{EBA47204-DBC0-48C1-B8C5-CD5A2BF49436}" type="presParOf" srcId="{625D5E07-4932-4A4C-9314-4DA2212FB55F}" destId="{1129D9F8-F85C-46F9-993D-3624B4D8A013}" srcOrd="3" destOrd="0" presId="urn:microsoft.com/office/officeart/2018/2/layout/IconVerticalSolidList"/>
    <dgm:cxn modelId="{D0319089-47BF-400A-8A4A-E237031AF966}" type="presParOf" srcId="{625D5E07-4932-4A4C-9314-4DA2212FB55F}" destId="{70EF31A5-DFEA-43B2-9AE0-7A34E1B4700E}" srcOrd="4" destOrd="0" presId="urn:microsoft.com/office/officeart/2018/2/layout/IconVerticalSolidList"/>
    <dgm:cxn modelId="{A28A9262-2F88-4CDF-BC21-33B76415E3A4}" type="presParOf" srcId="{70EF31A5-DFEA-43B2-9AE0-7A34E1B4700E}" destId="{5D67F958-B878-4DC0-B23C-CD4D71EA7991}" srcOrd="0" destOrd="0" presId="urn:microsoft.com/office/officeart/2018/2/layout/IconVerticalSolidList"/>
    <dgm:cxn modelId="{95A563D8-8115-4B8D-B943-87CF03A2DA75}" type="presParOf" srcId="{70EF31A5-DFEA-43B2-9AE0-7A34E1B4700E}" destId="{7B18E0B3-1B91-4F09-851F-340C9B5C8D66}" srcOrd="1" destOrd="0" presId="urn:microsoft.com/office/officeart/2018/2/layout/IconVerticalSolidList"/>
    <dgm:cxn modelId="{DA76C74F-76D9-4AA1-8B62-1D751AAB5D55}" type="presParOf" srcId="{70EF31A5-DFEA-43B2-9AE0-7A34E1B4700E}" destId="{8E076713-BEA2-4E3D-87BF-C6742F87704D}" srcOrd="2" destOrd="0" presId="urn:microsoft.com/office/officeart/2018/2/layout/IconVerticalSolidList"/>
    <dgm:cxn modelId="{646029FD-CB53-4E44-A03A-AAB76B542762}" type="presParOf" srcId="{70EF31A5-DFEA-43B2-9AE0-7A34E1B4700E}" destId="{740B32B3-3178-45C9-9E5F-95CA471E457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B051D5-F631-46B3-BA51-CDCAD8628602}">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880803-F61A-42CF-9ECB-21B814364BFD}">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7456E4-1965-4836-87F2-A5B2C0D2D96F}">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0" i="0" kern="1200" baseline="0" dirty="0"/>
            <a:t>A </a:t>
          </a:r>
          <a:r>
            <a:rPr lang="en-US" sz="2500" b="1" i="0" kern="1200" baseline="0" dirty="0"/>
            <a:t>non-banking financial institution (NBFI)</a:t>
          </a:r>
          <a:r>
            <a:rPr lang="en-US" sz="2500" b="0" i="0" kern="1200" baseline="0" dirty="0"/>
            <a:t> is facing financial losses due to </a:t>
          </a:r>
          <a:r>
            <a:rPr lang="en-US" sz="2500" b="1" i="0" kern="1200" baseline="0" dirty="0"/>
            <a:t>increasing loan defaults</a:t>
          </a:r>
          <a:r>
            <a:rPr lang="en-US" sz="2500" b="0" i="0" kern="1200" baseline="0" dirty="0"/>
            <a:t>.</a:t>
          </a:r>
          <a:endParaRPr lang="en-US" sz="2500" kern="1200" dirty="0"/>
        </a:p>
      </dsp:txBody>
      <dsp:txXfrm>
        <a:off x="1435590" y="531"/>
        <a:ext cx="9080009" cy="1242935"/>
      </dsp:txXfrm>
    </dsp:sp>
    <dsp:sp modelId="{4410BADB-4263-4694-8ADE-6A4E5637C89D}">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B8C5B5-308A-41C2-871D-CF80B3DA47C2}">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1CF6AC-DE33-4003-8292-8DFE2228B33B}">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0" i="0" kern="1200" baseline="0" dirty="0"/>
            <a:t>The goal is to </a:t>
          </a:r>
          <a:r>
            <a:rPr lang="en-US" sz="2500" b="1" i="0" kern="1200" baseline="0" dirty="0"/>
            <a:t>develop a predictive model</a:t>
          </a:r>
          <a:r>
            <a:rPr lang="en-US" sz="2500" b="0" i="0" kern="1200" baseline="0" dirty="0"/>
            <a:t> that identifies </a:t>
          </a:r>
          <a:r>
            <a:rPr lang="en-US" sz="2500" b="1" i="0" kern="1200" baseline="0" dirty="0"/>
            <a:t>high-risk clients</a:t>
          </a:r>
          <a:r>
            <a:rPr lang="en-US" sz="2500" b="0" i="0" kern="1200" baseline="0" dirty="0"/>
            <a:t>.</a:t>
          </a:r>
          <a:endParaRPr lang="en-US" sz="2500" kern="1200" dirty="0"/>
        </a:p>
      </dsp:txBody>
      <dsp:txXfrm>
        <a:off x="1435590" y="1554201"/>
        <a:ext cx="9080009" cy="1242935"/>
      </dsp:txXfrm>
    </dsp:sp>
    <dsp:sp modelId="{5D67F958-B878-4DC0-B23C-CD4D71EA7991}">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18E0B3-1B91-4F09-851F-340C9B5C8D66}">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0B32B3-3178-45C9-9E5F-95CA471E4578}">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b="0" i="0" kern="1200" baseline="0"/>
            <a:t>This model will help in making </a:t>
          </a:r>
          <a:r>
            <a:rPr lang="en-US" sz="2500" b="1" i="0" kern="1200" baseline="0"/>
            <a:t>data-driven loan approval decisions</a:t>
          </a:r>
          <a:r>
            <a:rPr lang="en-US" sz="2500" b="0" i="0" kern="1200" baseline="0"/>
            <a:t>. </a:t>
          </a:r>
          <a:endParaRPr lang="en-US" sz="2500" kern="1200"/>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7E72E-91E2-4FFE-B26F-1ACFFF12A8B8}" type="datetimeFigureOut">
              <a:rPr lang="en-US" smtClean="0"/>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14B64-3D5B-416A-AA3C-A57DE4F4BB80}" type="slidenum">
              <a:rPr lang="en-US" smtClean="0"/>
              <a:t>‹#›</a:t>
            </a:fld>
            <a:endParaRPr lang="en-US"/>
          </a:p>
        </p:txBody>
      </p:sp>
    </p:spTree>
    <p:extLst>
      <p:ext uri="{BB962C8B-B14F-4D97-AF65-F5344CB8AC3E}">
        <p14:creationId xmlns:p14="http://schemas.microsoft.com/office/powerpoint/2010/main" val="1143461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E56C5-8855-67CA-2402-720DE99346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FDF6DF-07C4-5F71-F055-8791FF472B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31AACB-4505-3E14-1C0A-2CA9971ED128}"/>
              </a:ext>
            </a:extLst>
          </p:cNvPr>
          <p:cNvSpPr>
            <a:spLocks noGrp="1"/>
          </p:cNvSpPr>
          <p:nvPr>
            <p:ph type="dt" sz="half" idx="10"/>
          </p:nvPr>
        </p:nvSpPr>
        <p:spPr/>
        <p:txBody>
          <a:bodyPr/>
          <a:lstStyle/>
          <a:p>
            <a:fld id="{FD965766-0382-4E2F-B76B-E928A1C23340}" type="datetime1">
              <a:rPr lang="en-US" smtClean="0"/>
              <a:t>2/13/2025</a:t>
            </a:fld>
            <a:endParaRPr lang="en-US"/>
          </a:p>
        </p:txBody>
      </p:sp>
      <p:sp>
        <p:nvSpPr>
          <p:cNvPr id="5" name="Footer Placeholder 4">
            <a:extLst>
              <a:ext uri="{FF2B5EF4-FFF2-40B4-BE49-F238E27FC236}">
                <a16:creationId xmlns:a16="http://schemas.microsoft.com/office/drawing/2014/main" id="{BFBBC249-7C8D-EB58-AC3B-DCA60A64D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8A4F9-9ED8-DDF3-8828-2E3481CCC43E}"/>
              </a:ext>
            </a:extLst>
          </p:cNvPr>
          <p:cNvSpPr>
            <a:spLocks noGrp="1"/>
          </p:cNvSpPr>
          <p:nvPr>
            <p:ph type="sldNum" sz="quarter" idx="12"/>
          </p:nvPr>
        </p:nvSpPr>
        <p:spPr/>
        <p:txBody>
          <a:bodyPr/>
          <a:lstStyle/>
          <a:p>
            <a:fld id="{423756D3-09C1-4465-93F3-D23DDCE2A835}" type="slidenum">
              <a:rPr lang="en-US" smtClean="0"/>
              <a:t>‹#›</a:t>
            </a:fld>
            <a:endParaRPr lang="en-US"/>
          </a:p>
        </p:txBody>
      </p:sp>
    </p:spTree>
    <p:extLst>
      <p:ext uri="{BB962C8B-B14F-4D97-AF65-F5344CB8AC3E}">
        <p14:creationId xmlns:p14="http://schemas.microsoft.com/office/powerpoint/2010/main" val="1526235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DFCF8-F790-11B4-3C15-273D722998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BC35B2-B661-4600-762F-92DB906A23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F81C2-CA68-4166-FD45-92C803BAC2D9}"/>
              </a:ext>
            </a:extLst>
          </p:cNvPr>
          <p:cNvSpPr>
            <a:spLocks noGrp="1"/>
          </p:cNvSpPr>
          <p:nvPr>
            <p:ph type="dt" sz="half" idx="10"/>
          </p:nvPr>
        </p:nvSpPr>
        <p:spPr/>
        <p:txBody>
          <a:bodyPr/>
          <a:lstStyle/>
          <a:p>
            <a:fld id="{2A4315CB-6531-49C5-AE5F-25B4CEDDAD9A}" type="datetime1">
              <a:rPr lang="en-US" smtClean="0"/>
              <a:t>2/13/2025</a:t>
            </a:fld>
            <a:endParaRPr lang="en-US"/>
          </a:p>
        </p:txBody>
      </p:sp>
      <p:sp>
        <p:nvSpPr>
          <p:cNvPr id="5" name="Footer Placeholder 4">
            <a:extLst>
              <a:ext uri="{FF2B5EF4-FFF2-40B4-BE49-F238E27FC236}">
                <a16:creationId xmlns:a16="http://schemas.microsoft.com/office/drawing/2014/main" id="{3D973C3F-F735-62B6-D3FE-DF9C473B4E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3DB0FB-D588-B54F-E6CC-EACBA86661BE}"/>
              </a:ext>
            </a:extLst>
          </p:cNvPr>
          <p:cNvSpPr>
            <a:spLocks noGrp="1"/>
          </p:cNvSpPr>
          <p:nvPr>
            <p:ph type="sldNum" sz="quarter" idx="12"/>
          </p:nvPr>
        </p:nvSpPr>
        <p:spPr/>
        <p:txBody>
          <a:bodyPr/>
          <a:lstStyle/>
          <a:p>
            <a:fld id="{423756D3-09C1-4465-93F3-D23DDCE2A835}" type="slidenum">
              <a:rPr lang="en-US" smtClean="0"/>
              <a:t>‹#›</a:t>
            </a:fld>
            <a:endParaRPr lang="en-US"/>
          </a:p>
        </p:txBody>
      </p:sp>
    </p:spTree>
    <p:extLst>
      <p:ext uri="{BB962C8B-B14F-4D97-AF65-F5344CB8AC3E}">
        <p14:creationId xmlns:p14="http://schemas.microsoft.com/office/powerpoint/2010/main" val="348542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C4316B-E6C5-DD04-A114-3B2F19072EBE}"/>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9F41CC-1C5E-F092-0180-F03232A2A529}"/>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551C53-4669-F5D8-E9C0-84CF800B0ACA}"/>
              </a:ext>
            </a:extLst>
          </p:cNvPr>
          <p:cNvSpPr>
            <a:spLocks noGrp="1"/>
          </p:cNvSpPr>
          <p:nvPr>
            <p:ph type="dt" sz="half" idx="10"/>
          </p:nvPr>
        </p:nvSpPr>
        <p:spPr/>
        <p:txBody>
          <a:bodyPr/>
          <a:lstStyle/>
          <a:p>
            <a:fld id="{E9EB12BB-E49C-4446-8DD9-E26C80EC6CFD}" type="datetime1">
              <a:rPr lang="en-US" smtClean="0"/>
              <a:t>2/13/2025</a:t>
            </a:fld>
            <a:endParaRPr lang="en-US"/>
          </a:p>
        </p:txBody>
      </p:sp>
      <p:sp>
        <p:nvSpPr>
          <p:cNvPr id="5" name="Footer Placeholder 4">
            <a:extLst>
              <a:ext uri="{FF2B5EF4-FFF2-40B4-BE49-F238E27FC236}">
                <a16:creationId xmlns:a16="http://schemas.microsoft.com/office/drawing/2014/main" id="{83151862-1A91-883E-D51E-DA2424A05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90B49F-845A-17A2-32E3-98FF82585E54}"/>
              </a:ext>
            </a:extLst>
          </p:cNvPr>
          <p:cNvSpPr>
            <a:spLocks noGrp="1"/>
          </p:cNvSpPr>
          <p:nvPr>
            <p:ph type="sldNum" sz="quarter" idx="12"/>
          </p:nvPr>
        </p:nvSpPr>
        <p:spPr/>
        <p:txBody>
          <a:bodyPr/>
          <a:lstStyle/>
          <a:p>
            <a:fld id="{423756D3-09C1-4465-93F3-D23DDCE2A835}" type="slidenum">
              <a:rPr lang="en-US" smtClean="0"/>
              <a:t>‹#›</a:t>
            </a:fld>
            <a:endParaRPr lang="en-US"/>
          </a:p>
        </p:txBody>
      </p:sp>
    </p:spTree>
    <p:extLst>
      <p:ext uri="{BB962C8B-B14F-4D97-AF65-F5344CB8AC3E}">
        <p14:creationId xmlns:p14="http://schemas.microsoft.com/office/powerpoint/2010/main" val="516625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9" name="Group 2">
            <a:extLst>
              <a:ext uri="{FF2B5EF4-FFF2-40B4-BE49-F238E27FC236}">
                <a16:creationId xmlns:a16="http://schemas.microsoft.com/office/drawing/2014/main" id="{20A2A04A-6873-7163-280D-502DCFA1AF53}"/>
              </a:ext>
            </a:extLst>
          </p:cNvPr>
          <p:cNvGrpSpPr/>
          <p:nvPr userDrawn="1"/>
        </p:nvGrpSpPr>
        <p:grpSpPr>
          <a:xfrm>
            <a:off x="486383" y="409935"/>
            <a:ext cx="11252544" cy="6082938"/>
            <a:chOff x="0" y="-19050"/>
            <a:chExt cx="4119879" cy="2742172"/>
          </a:xfrm>
        </p:grpSpPr>
        <p:sp>
          <p:nvSpPr>
            <p:cNvPr id="10" name="Freeform 3">
              <a:extLst>
                <a:ext uri="{FF2B5EF4-FFF2-40B4-BE49-F238E27FC236}">
                  <a16:creationId xmlns:a16="http://schemas.microsoft.com/office/drawing/2014/main" id="{6E1FB53D-F524-B870-CA4E-1D3962D0AAF0}"/>
                </a:ext>
              </a:extLst>
            </p:cNvPr>
            <p:cNvSpPr/>
            <p:nvPr/>
          </p:nvSpPr>
          <p:spPr>
            <a:xfrm>
              <a:off x="0" y="0"/>
              <a:ext cx="4119879" cy="2723122"/>
            </a:xfrm>
            <a:custGeom>
              <a:avLst/>
              <a:gdLst/>
              <a:ahLst/>
              <a:cxnLst/>
              <a:rect l="l" t="t" r="r" b="b"/>
              <a:pathLst>
                <a:path w="4119879" h="2723122">
                  <a:moveTo>
                    <a:pt x="11851" y="0"/>
                  </a:moveTo>
                  <a:lnTo>
                    <a:pt x="4108028" y="0"/>
                  </a:lnTo>
                  <a:cubicBezTo>
                    <a:pt x="4111171" y="0"/>
                    <a:pt x="4114185" y="1249"/>
                    <a:pt x="4116408" y="3471"/>
                  </a:cubicBezTo>
                  <a:cubicBezTo>
                    <a:pt x="4118630" y="5694"/>
                    <a:pt x="4119879" y="8708"/>
                    <a:pt x="4119879" y="11851"/>
                  </a:cubicBezTo>
                  <a:lnTo>
                    <a:pt x="4119879" y="2711271"/>
                  </a:lnTo>
                  <a:cubicBezTo>
                    <a:pt x="4119879" y="2714414"/>
                    <a:pt x="4118630" y="2717428"/>
                    <a:pt x="4116408" y="2719651"/>
                  </a:cubicBezTo>
                  <a:cubicBezTo>
                    <a:pt x="4114185" y="2721874"/>
                    <a:pt x="4111171" y="2723122"/>
                    <a:pt x="4108028" y="2723122"/>
                  </a:cubicBezTo>
                  <a:lnTo>
                    <a:pt x="11851" y="2723122"/>
                  </a:lnTo>
                  <a:cubicBezTo>
                    <a:pt x="8708" y="2723122"/>
                    <a:pt x="5694" y="2721874"/>
                    <a:pt x="3471" y="2719651"/>
                  </a:cubicBezTo>
                  <a:cubicBezTo>
                    <a:pt x="1249" y="2717428"/>
                    <a:pt x="0" y="2714414"/>
                    <a:pt x="0" y="2711271"/>
                  </a:cubicBezTo>
                  <a:lnTo>
                    <a:pt x="0" y="11851"/>
                  </a:lnTo>
                  <a:cubicBezTo>
                    <a:pt x="0" y="8708"/>
                    <a:pt x="1249" y="5694"/>
                    <a:pt x="3471" y="3471"/>
                  </a:cubicBezTo>
                  <a:cubicBezTo>
                    <a:pt x="5694" y="1249"/>
                    <a:pt x="8708" y="0"/>
                    <a:pt x="11851" y="0"/>
                  </a:cubicBezTo>
                  <a:close/>
                </a:path>
              </a:pathLst>
            </a:custGeom>
            <a:solidFill>
              <a:srgbClr val="F0F0F0"/>
            </a:solidFill>
          </p:spPr>
          <p:txBody>
            <a:bodyPr/>
            <a:lstStyle/>
            <a:p>
              <a:endParaRPr lang="en-US" sz="1634"/>
            </a:p>
          </p:txBody>
        </p:sp>
        <p:sp>
          <p:nvSpPr>
            <p:cNvPr id="11" name="TextBox 4">
              <a:extLst>
                <a:ext uri="{FF2B5EF4-FFF2-40B4-BE49-F238E27FC236}">
                  <a16:creationId xmlns:a16="http://schemas.microsoft.com/office/drawing/2014/main" id="{10306C33-B2D9-A9BD-BF50-4A58890F0BA0}"/>
                </a:ext>
              </a:extLst>
            </p:cNvPr>
            <p:cNvSpPr txBox="1"/>
            <p:nvPr/>
          </p:nvSpPr>
          <p:spPr>
            <a:xfrm>
              <a:off x="0" y="-19050"/>
              <a:ext cx="4119879" cy="2742172"/>
            </a:xfrm>
            <a:prstGeom prst="rect">
              <a:avLst/>
            </a:prstGeom>
          </p:spPr>
          <p:txBody>
            <a:bodyPr lIns="26955" tIns="26955" rIns="26955" bIns="26955" rtlCol="0" anchor="ctr"/>
            <a:lstStyle/>
            <a:p>
              <a:pPr algn="ctr">
                <a:lnSpc>
                  <a:spcPts val="1308"/>
                </a:lnSpc>
              </a:pPr>
              <a:endParaRPr sz="1634"/>
            </a:p>
          </p:txBody>
        </p:sp>
      </p:grpSp>
      <p:sp>
        <p:nvSpPr>
          <p:cNvPr id="2" name="Title 1">
            <a:extLst>
              <a:ext uri="{FF2B5EF4-FFF2-40B4-BE49-F238E27FC236}">
                <a16:creationId xmlns:a16="http://schemas.microsoft.com/office/drawing/2014/main" id="{0AB108F1-A88D-987D-1457-AA38523576A5}"/>
              </a:ext>
            </a:extLst>
          </p:cNvPr>
          <p:cNvSpPr>
            <a:spLocks noGrp="1"/>
          </p:cNvSpPr>
          <p:nvPr>
            <p:ph type="title"/>
          </p:nvPr>
        </p:nvSpPr>
        <p:spPr>
          <a:xfrm>
            <a:off x="854855" y="638075"/>
            <a:ext cx="10515600" cy="753554"/>
          </a:xfrm>
          <a:noFill/>
          <a:ln cmpd="dbl">
            <a:noFill/>
          </a:ln>
        </p:spPr>
        <p:txBody>
          <a:bodyPr>
            <a:normAutofit/>
          </a:bodyPr>
          <a:lstStyle>
            <a:lvl1pPr>
              <a:defRPr sz="4000" u="none"/>
            </a:lvl1pPr>
          </a:lstStyle>
          <a:p>
            <a:r>
              <a:rPr lang="en-US" dirty="0"/>
              <a:t>Click to edit Master title style</a:t>
            </a:r>
          </a:p>
        </p:txBody>
      </p:sp>
      <p:sp>
        <p:nvSpPr>
          <p:cNvPr id="3" name="Content Placeholder 2">
            <a:extLst>
              <a:ext uri="{FF2B5EF4-FFF2-40B4-BE49-F238E27FC236}">
                <a16:creationId xmlns:a16="http://schemas.microsoft.com/office/drawing/2014/main" id="{279921A0-3992-639C-04A6-7254B7F822CD}"/>
              </a:ext>
            </a:extLst>
          </p:cNvPr>
          <p:cNvSpPr>
            <a:spLocks noGrp="1"/>
          </p:cNvSpPr>
          <p:nvPr>
            <p:ph idx="1"/>
          </p:nvPr>
        </p:nvSpPr>
        <p:spPr>
          <a:xfrm>
            <a:off x="1313234" y="1825625"/>
            <a:ext cx="10040566" cy="3913694"/>
          </a:xfrm>
        </p:spPr>
        <p:txBody>
          <a:bodyPr/>
          <a:lstStyle>
            <a:lvl1pPr>
              <a:defRPr>
                <a:latin typeface="Red Hat Display" panose="020B0604020202020204" charset="0"/>
              </a:defRPr>
            </a:lvl1pPr>
            <a:lvl2pPr>
              <a:defRPr>
                <a:latin typeface="Red Hat Display" panose="020B0604020202020204" charset="0"/>
              </a:defRPr>
            </a:lvl2pPr>
            <a:lvl3pPr>
              <a:defRPr>
                <a:latin typeface="Red Hat Display" panose="020B0604020202020204" charset="0"/>
              </a:defRPr>
            </a:lvl3pPr>
            <a:lvl4pPr>
              <a:defRPr>
                <a:latin typeface="Red Hat Display" panose="020B0604020202020204" charset="0"/>
              </a:defRPr>
            </a:lvl4pPr>
            <a:lvl5pPr>
              <a:defRPr>
                <a:latin typeface="Red Hat Display" panose="020B060402020202020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81C71BC-96E6-6B66-D781-36BB6807ED31}"/>
              </a:ext>
            </a:extLst>
          </p:cNvPr>
          <p:cNvSpPr>
            <a:spLocks noGrp="1"/>
          </p:cNvSpPr>
          <p:nvPr>
            <p:ph type="dt" sz="half" idx="10"/>
          </p:nvPr>
        </p:nvSpPr>
        <p:spPr/>
        <p:txBody>
          <a:bodyPr/>
          <a:lstStyle/>
          <a:p>
            <a:fld id="{5646D106-A82A-4257-816B-4A8072B0D865}" type="datetime1">
              <a:rPr lang="en-US" smtClean="0"/>
              <a:t>2/13/2025</a:t>
            </a:fld>
            <a:endParaRPr lang="en-US"/>
          </a:p>
        </p:txBody>
      </p:sp>
      <p:sp>
        <p:nvSpPr>
          <p:cNvPr id="5" name="Footer Placeholder 4">
            <a:extLst>
              <a:ext uri="{FF2B5EF4-FFF2-40B4-BE49-F238E27FC236}">
                <a16:creationId xmlns:a16="http://schemas.microsoft.com/office/drawing/2014/main" id="{D105802C-8366-ACC1-1DDB-3934F3E67E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B7D253-CADE-B1A8-8D53-3169F32A5A1A}"/>
              </a:ext>
            </a:extLst>
          </p:cNvPr>
          <p:cNvSpPr>
            <a:spLocks noGrp="1"/>
          </p:cNvSpPr>
          <p:nvPr>
            <p:ph type="sldNum" sz="quarter" idx="12"/>
          </p:nvPr>
        </p:nvSpPr>
        <p:spPr/>
        <p:txBody>
          <a:bodyPr/>
          <a:lstStyle/>
          <a:p>
            <a:fld id="{423756D3-09C1-4465-93F3-D23DDCE2A835}" type="slidenum">
              <a:rPr lang="en-US" smtClean="0"/>
              <a:t>‹#›</a:t>
            </a:fld>
            <a:endParaRPr lang="en-US"/>
          </a:p>
        </p:txBody>
      </p:sp>
      <p:cxnSp>
        <p:nvCxnSpPr>
          <p:cNvPr id="8" name="Straight Connector 7">
            <a:extLst>
              <a:ext uri="{FF2B5EF4-FFF2-40B4-BE49-F238E27FC236}">
                <a16:creationId xmlns:a16="http://schemas.microsoft.com/office/drawing/2014/main" id="{487A404B-0911-2603-E7A3-813D00E6AA95}"/>
              </a:ext>
            </a:extLst>
          </p:cNvPr>
          <p:cNvCxnSpPr/>
          <p:nvPr userDrawn="1"/>
        </p:nvCxnSpPr>
        <p:spPr>
          <a:xfrm>
            <a:off x="838200" y="1420238"/>
            <a:ext cx="10515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0411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2DB74-689F-3038-3994-0CB5AFA59061}"/>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EB5237-944D-3FBD-CAAE-8E00DFE33BDD}"/>
              </a:ext>
            </a:extLst>
          </p:cNvPr>
          <p:cNvSpPr>
            <a:spLocks noGrp="1"/>
          </p:cNvSpPr>
          <p:nvPr>
            <p:ph type="body" idx="1"/>
          </p:nvPr>
        </p:nvSpPr>
        <p:spPr>
          <a:xfrm>
            <a:off x="831851" y="4589465"/>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94FF7C-B982-289C-D054-DDA3F7CDB44C}"/>
              </a:ext>
            </a:extLst>
          </p:cNvPr>
          <p:cNvSpPr>
            <a:spLocks noGrp="1"/>
          </p:cNvSpPr>
          <p:nvPr>
            <p:ph type="dt" sz="half" idx="10"/>
          </p:nvPr>
        </p:nvSpPr>
        <p:spPr/>
        <p:txBody>
          <a:bodyPr/>
          <a:lstStyle/>
          <a:p>
            <a:fld id="{C0A88B9B-D3C0-4A30-B36C-E326B22A83FF}" type="datetime1">
              <a:rPr lang="en-US" smtClean="0"/>
              <a:t>2/13/2025</a:t>
            </a:fld>
            <a:endParaRPr lang="en-US"/>
          </a:p>
        </p:txBody>
      </p:sp>
      <p:sp>
        <p:nvSpPr>
          <p:cNvPr id="5" name="Footer Placeholder 4">
            <a:extLst>
              <a:ext uri="{FF2B5EF4-FFF2-40B4-BE49-F238E27FC236}">
                <a16:creationId xmlns:a16="http://schemas.microsoft.com/office/drawing/2014/main" id="{9B639A89-2814-C346-15D1-491AD14ED7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070EEB-42D4-A28C-5015-9510AB7405F8}"/>
              </a:ext>
            </a:extLst>
          </p:cNvPr>
          <p:cNvSpPr>
            <a:spLocks noGrp="1"/>
          </p:cNvSpPr>
          <p:nvPr>
            <p:ph type="sldNum" sz="quarter" idx="12"/>
          </p:nvPr>
        </p:nvSpPr>
        <p:spPr/>
        <p:txBody>
          <a:bodyPr/>
          <a:lstStyle/>
          <a:p>
            <a:fld id="{423756D3-09C1-4465-93F3-D23DDCE2A835}" type="slidenum">
              <a:rPr lang="en-US" smtClean="0"/>
              <a:t>‹#›</a:t>
            </a:fld>
            <a:endParaRPr lang="en-US"/>
          </a:p>
        </p:txBody>
      </p:sp>
    </p:spTree>
    <p:extLst>
      <p:ext uri="{BB962C8B-B14F-4D97-AF65-F5344CB8AC3E}">
        <p14:creationId xmlns:p14="http://schemas.microsoft.com/office/powerpoint/2010/main" val="1063942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C4AA8-FAD0-EC3F-3F0F-F5AA0B3946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7A4FD2-1FC4-55B8-E269-6F87C6D82A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A6BB1C-A56C-D302-6501-9D46A288AF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8839CA-781B-8EC3-A0B4-8E5ACA74E256}"/>
              </a:ext>
            </a:extLst>
          </p:cNvPr>
          <p:cNvSpPr>
            <a:spLocks noGrp="1"/>
          </p:cNvSpPr>
          <p:nvPr>
            <p:ph type="dt" sz="half" idx="10"/>
          </p:nvPr>
        </p:nvSpPr>
        <p:spPr/>
        <p:txBody>
          <a:bodyPr/>
          <a:lstStyle/>
          <a:p>
            <a:fld id="{E19DB050-869B-4E20-AFB3-342ADDE375A3}" type="datetime1">
              <a:rPr lang="en-US" smtClean="0"/>
              <a:t>2/13/2025</a:t>
            </a:fld>
            <a:endParaRPr lang="en-US"/>
          </a:p>
        </p:txBody>
      </p:sp>
      <p:sp>
        <p:nvSpPr>
          <p:cNvPr id="6" name="Footer Placeholder 5">
            <a:extLst>
              <a:ext uri="{FF2B5EF4-FFF2-40B4-BE49-F238E27FC236}">
                <a16:creationId xmlns:a16="http://schemas.microsoft.com/office/drawing/2014/main" id="{648A8E58-5CCE-8409-C702-D2E9C1AF06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C92673-8B41-107D-71C3-F5A45978879A}"/>
              </a:ext>
            </a:extLst>
          </p:cNvPr>
          <p:cNvSpPr>
            <a:spLocks noGrp="1"/>
          </p:cNvSpPr>
          <p:nvPr>
            <p:ph type="sldNum" sz="quarter" idx="12"/>
          </p:nvPr>
        </p:nvSpPr>
        <p:spPr/>
        <p:txBody>
          <a:bodyPr/>
          <a:lstStyle/>
          <a:p>
            <a:fld id="{423756D3-09C1-4465-93F3-D23DDCE2A835}" type="slidenum">
              <a:rPr lang="en-US" smtClean="0"/>
              <a:t>‹#›</a:t>
            </a:fld>
            <a:endParaRPr lang="en-US"/>
          </a:p>
        </p:txBody>
      </p:sp>
    </p:spTree>
    <p:extLst>
      <p:ext uri="{BB962C8B-B14F-4D97-AF65-F5344CB8AC3E}">
        <p14:creationId xmlns:p14="http://schemas.microsoft.com/office/powerpoint/2010/main" val="2670941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6A7D6-5B57-2BE1-D527-EEB696894AB3}"/>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663487-565A-BE55-15DF-1052169647CF}"/>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67CE6-CE75-B849-D9ED-CA1326C63CDA}"/>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F54B8C-1545-6561-FD4B-89322DB9E104}"/>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3C3D12-1970-DFFC-6441-1CBEF90479BF}"/>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9D9C46-78BC-990A-24D3-F4377DAE08BF}"/>
              </a:ext>
            </a:extLst>
          </p:cNvPr>
          <p:cNvSpPr>
            <a:spLocks noGrp="1"/>
          </p:cNvSpPr>
          <p:nvPr>
            <p:ph type="dt" sz="half" idx="10"/>
          </p:nvPr>
        </p:nvSpPr>
        <p:spPr/>
        <p:txBody>
          <a:bodyPr/>
          <a:lstStyle/>
          <a:p>
            <a:fld id="{F1B8249B-BCAC-46DF-8611-67C803C5C12C}" type="datetime1">
              <a:rPr lang="en-US" smtClean="0"/>
              <a:t>2/13/2025</a:t>
            </a:fld>
            <a:endParaRPr lang="en-US"/>
          </a:p>
        </p:txBody>
      </p:sp>
      <p:sp>
        <p:nvSpPr>
          <p:cNvPr id="8" name="Footer Placeholder 7">
            <a:extLst>
              <a:ext uri="{FF2B5EF4-FFF2-40B4-BE49-F238E27FC236}">
                <a16:creationId xmlns:a16="http://schemas.microsoft.com/office/drawing/2014/main" id="{6221C503-B510-CC80-3739-999D43CA43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6AD341-E7A1-2C68-8D25-472292DDA32D}"/>
              </a:ext>
            </a:extLst>
          </p:cNvPr>
          <p:cNvSpPr>
            <a:spLocks noGrp="1"/>
          </p:cNvSpPr>
          <p:nvPr>
            <p:ph type="sldNum" sz="quarter" idx="12"/>
          </p:nvPr>
        </p:nvSpPr>
        <p:spPr/>
        <p:txBody>
          <a:bodyPr/>
          <a:lstStyle/>
          <a:p>
            <a:fld id="{423756D3-09C1-4465-93F3-D23DDCE2A835}" type="slidenum">
              <a:rPr lang="en-US" smtClean="0"/>
              <a:t>‹#›</a:t>
            </a:fld>
            <a:endParaRPr lang="en-US"/>
          </a:p>
        </p:txBody>
      </p:sp>
    </p:spTree>
    <p:extLst>
      <p:ext uri="{BB962C8B-B14F-4D97-AF65-F5344CB8AC3E}">
        <p14:creationId xmlns:p14="http://schemas.microsoft.com/office/powerpoint/2010/main" val="2495509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1B761AC-9303-7342-3742-AA73F493EFE8}"/>
              </a:ext>
            </a:extLst>
          </p:cNvPr>
          <p:cNvGrpSpPr/>
          <p:nvPr userDrawn="1"/>
        </p:nvGrpSpPr>
        <p:grpSpPr>
          <a:xfrm>
            <a:off x="2701369" y="136523"/>
            <a:ext cx="6783099" cy="6721477"/>
            <a:chOff x="0" y="0"/>
            <a:chExt cx="9052345" cy="9052345"/>
          </a:xfrm>
        </p:grpSpPr>
        <p:grpSp>
          <p:nvGrpSpPr>
            <p:cNvPr id="7" name="Group 6">
              <a:extLst>
                <a:ext uri="{FF2B5EF4-FFF2-40B4-BE49-F238E27FC236}">
                  <a16:creationId xmlns:a16="http://schemas.microsoft.com/office/drawing/2014/main" id="{8FEE0B79-1489-ABA9-8B64-969E93B9AEB8}"/>
                </a:ext>
              </a:extLst>
            </p:cNvPr>
            <p:cNvGrpSpPr/>
            <p:nvPr/>
          </p:nvGrpSpPr>
          <p:grpSpPr>
            <a:xfrm>
              <a:off x="0" y="0"/>
              <a:ext cx="9052345" cy="9052345"/>
              <a:chOff x="0" y="0"/>
              <a:chExt cx="812800" cy="812800"/>
            </a:xfrm>
          </p:grpSpPr>
          <p:sp>
            <p:nvSpPr>
              <p:cNvPr id="15" name="Freeform 4">
                <a:extLst>
                  <a:ext uri="{FF2B5EF4-FFF2-40B4-BE49-F238E27FC236}">
                    <a16:creationId xmlns:a16="http://schemas.microsoft.com/office/drawing/2014/main" id="{D72FC78D-D2BD-982C-A87A-DAFDC763143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FAFA">
                  <a:alpha val="49804"/>
                </a:srgbClr>
              </a:solidFill>
            </p:spPr>
            <p:txBody>
              <a:bodyPr/>
              <a:lstStyle/>
              <a:p>
                <a:endParaRPr lang="en-US"/>
              </a:p>
            </p:txBody>
          </p:sp>
          <p:sp>
            <p:nvSpPr>
              <p:cNvPr id="16" name="TextBox 5">
                <a:extLst>
                  <a:ext uri="{FF2B5EF4-FFF2-40B4-BE49-F238E27FC236}">
                    <a16:creationId xmlns:a16="http://schemas.microsoft.com/office/drawing/2014/main" id="{AE17B3B3-BF30-1A31-C5B7-77D93F03465E}"/>
                  </a:ext>
                </a:extLst>
              </p:cNvPr>
              <p:cNvSpPr txBox="1"/>
              <p:nvPr/>
            </p:nvSpPr>
            <p:spPr>
              <a:xfrm>
                <a:off x="76200" y="85725"/>
                <a:ext cx="660400" cy="650875"/>
              </a:xfrm>
              <a:prstGeom prst="rect">
                <a:avLst/>
              </a:prstGeom>
            </p:spPr>
            <p:txBody>
              <a:bodyPr lIns="50800" tIns="50800" rIns="50800" bIns="50800" rtlCol="0" anchor="ctr"/>
              <a:lstStyle/>
              <a:p>
                <a:pPr algn="ctr">
                  <a:lnSpc>
                    <a:spcPts val="1585"/>
                  </a:lnSpc>
                </a:pPr>
                <a:endParaRPr/>
              </a:p>
            </p:txBody>
          </p:sp>
        </p:grpSp>
        <p:grpSp>
          <p:nvGrpSpPr>
            <p:cNvPr id="8" name="Group 6">
              <a:extLst>
                <a:ext uri="{FF2B5EF4-FFF2-40B4-BE49-F238E27FC236}">
                  <a16:creationId xmlns:a16="http://schemas.microsoft.com/office/drawing/2014/main" id="{726C3A92-EFC3-0CAA-6B87-0B2D19D04280}"/>
                </a:ext>
              </a:extLst>
            </p:cNvPr>
            <p:cNvGrpSpPr/>
            <p:nvPr/>
          </p:nvGrpSpPr>
          <p:grpSpPr>
            <a:xfrm>
              <a:off x="1273116" y="1150131"/>
              <a:ext cx="6458921" cy="6458921"/>
              <a:chOff x="0" y="0"/>
              <a:chExt cx="812800" cy="812800"/>
            </a:xfrm>
          </p:grpSpPr>
          <p:sp>
            <p:nvSpPr>
              <p:cNvPr id="12" name="Freeform 7">
                <a:extLst>
                  <a:ext uri="{FF2B5EF4-FFF2-40B4-BE49-F238E27FC236}">
                    <a16:creationId xmlns:a16="http://schemas.microsoft.com/office/drawing/2014/main" id="{F96ED1FF-C187-7CE4-A341-3322285EC64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0F0">
                  <a:alpha val="24706"/>
                </a:srgbClr>
              </a:solidFill>
            </p:spPr>
            <p:txBody>
              <a:bodyPr/>
              <a:lstStyle/>
              <a:p>
                <a:endParaRPr lang="en-US"/>
              </a:p>
            </p:txBody>
          </p:sp>
          <p:sp>
            <p:nvSpPr>
              <p:cNvPr id="14" name="TextBox 8">
                <a:extLst>
                  <a:ext uri="{FF2B5EF4-FFF2-40B4-BE49-F238E27FC236}">
                    <a16:creationId xmlns:a16="http://schemas.microsoft.com/office/drawing/2014/main" id="{DD29E7E7-A58F-A5C7-4065-043676388EB1}"/>
                  </a:ext>
                </a:extLst>
              </p:cNvPr>
              <p:cNvSpPr txBox="1"/>
              <p:nvPr/>
            </p:nvSpPr>
            <p:spPr>
              <a:xfrm>
                <a:off x="76200" y="85725"/>
                <a:ext cx="660400" cy="650875"/>
              </a:xfrm>
              <a:prstGeom prst="rect">
                <a:avLst/>
              </a:prstGeom>
            </p:spPr>
            <p:txBody>
              <a:bodyPr lIns="50800" tIns="50800" rIns="50800" bIns="50800" rtlCol="0" anchor="ctr"/>
              <a:lstStyle/>
              <a:p>
                <a:pPr algn="ctr">
                  <a:lnSpc>
                    <a:spcPts val="1585"/>
                  </a:lnSpc>
                </a:pPr>
                <a:endParaRPr/>
              </a:p>
            </p:txBody>
          </p:sp>
        </p:grpSp>
        <p:grpSp>
          <p:nvGrpSpPr>
            <p:cNvPr id="9" name="Group 9">
              <a:extLst>
                <a:ext uri="{FF2B5EF4-FFF2-40B4-BE49-F238E27FC236}">
                  <a16:creationId xmlns:a16="http://schemas.microsoft.com/office/drawing/2014/main" id="{675AE807-C6EB-EAF1-3E39-BEA81560F656}"/>
                </a:ext>
              </a:extLst>
            </p:cNvPr>
            <p:cNvGrpSpPr/>
            <p:nvPr/>
          </p:nvGrpSpPr>
          <p:grpSpPr>
            <a:xfrm>
              <a:off x="2527234" y="2435440"/>
              <a:ext cx="3901021" cy="3901021"/>
              <a:chOff x="0" y="0"/>
              <a:chExt cx="812800" cy="812800"/>
            </a:xfrm>
          </p:grpSpPr>
          <p:sp>
            <p:nvSpPr>
              <p:cNvPr id="10" name="Freeform 10">
                <a:extLst>
                  <a:ext uri="{FF2B5EF4-FFF2-40B4-BE49-F238E27FC236}">
                    <a16:creationId xmlns:a16="http://schemas.microsoft.com/office/drawing/2014/main" id="{B4296FE0-80B2-76B5-8F0D-BCF91BFD4A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DFDF">
                  <a:alpha val="14902"/>
                </a:srgbClr>
              </a:solidFill>
            </p:spPr>
            <p:txBody>
              <a:bodyPr/>
              <a:lstStyle/>
              <a:p>
                <a:endParaRPr lang="en-US"/>
              </a:p>
            </p:txBody>
          </p:sp>
          <p:sp>
            <p:nvSpPr>
              <p:cNvPr id="11" name="TextBox 11">
                <a:extLst>
                  <a:ext uri="{FF2B5EF4-FFF2-40B4-BE49-F238E27FC236}">
                    <a16:creationId xmlns:a16="http://schemas.microsoft.com/office/drawing/2014/main" id="{57B5ED0D-D07B-8E4B-C178-AC5AC576652E}"/>
                  </a:ext>
                </a:extLst>
              </p:cNvPr>
              <p:cNvSpPr txBox="1"/>
              <p:nvPr/>
            </p:nvSpPr>
            <p:spPr>
              <a:xfrm>
                <a:off x="76200" y="85725"/>
                <a:ext cx="660400" cy="650875"/>
              </a:xfrm>
              <a:prstGeom prst="rect">
                <a:avLst/>
              </a:prstGeom>
            </p:spPr>
            <p:txBody>
              <a:bodyPr lIns="50800" tIns="50800" rIns="50800" bIns="50800" rtlCol="0" anchor="ctr"/>
              <a:lstStyle/>
              <a:p>
                <a:pPr algn="ctr">
                  <a:lnSpc>
                    <a:spcPts val="1585"/>
                  </a:lnSpc>
                </a:pPr>
                <a:endParaRPr/>
              </a:p>
            </p:txBody>
          </p:sp>
        </p:grpSp>
      </p:grpSp>
      <p:sp>
        <p:nvSpPr>
          <p:cNvPr id="2" name="Title 1">
            <a:extLst>
              <a:ext uri="{FF2B5EF4-FFF2-40B4-BE49-F238E27FC236}">
                <a16:creationId xmlns:a16="http://schemas.microsoft.com/office/drawing/2014/main" id="{C361462A-6D1F-7799-A966-CB9264F74FAD}"/>
              </a:ext>
            </a:extLst>
          </p:cNvPr>
          <p:cNvSpPr>
            <a:spLocks noGrp="1"/>
          </p:cNvSpPr>
          <p:nvPr>
            <p:ph type="title"/>
          </p:nvPr>
        </p:nvSpPr>
        <p:spPr>
          <a:xfrm>
            <a:off x="817438" y="2747335"/>
            <a:ext cx="10515600" cy="1325563"/>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7ED8587D-D6BF-4936-6D2A-309CF4E94715}"/>
              </a:ext>
            </a:extLst>
          </p:cNvPr>
          <p:cNvSpPr>
            <a:spLocks noGrp="1"/>
          </p:cNvSpPr>
          <p:nvPr>
            <p:ph type="dt" sz="half" idx="10"/>
          </p:nvPr>
        </p:nvSpPr>
        <p:spPr/>
        <p:txBody>
          <a:bodyPr/>
          <a:lstStyle/>
          <a:p>
            <a:fld id="{554E69B8-2ECF-4F32-A4E2-30BF572D9F8B}" type="datetime1">
              <a:rPr lang="en-US" smtClean="0"/>
              <a:t>2/13/2025</a:t>
            </a:fld>
            <a:endParaRPr lang="en-US"/>
          </a:p>
        </p:txBody>
      </p:sp>
      <p:sp>
        <p:nvSpPr>
          <p:cNvPr id="4" name="Footer Placeholder 3">
            <a:extLst>
              <a:ext uri="{FF2B5EF4-FFF2-40B4-BE49-F238E27FC236}">
                <a16:creationId xmlns:a16="http://schemas.microsoft.com/office/drawing/2014/main" id="{1D550EEA-DDD4-408A-2D75-7F0DE0F614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4AF376-FF04-77C8-491B-C8F989EBD69C}"/>
              </a:ext>
            </a:extLst>
          </p:cNvPr>
          <p:cNvSpPr>
            <a:spLocks noGrp="1"/>
          </p:cNvSpPr>
          <p:nvPr>
            <p:ph type="sldNum" sz="quarter" idx="12"/>
          </p:nvPr>
        </p:nvSpPr>
        <p:spPr/>
        <p:txBody>
          <a:bodyPr/>
          <a:lstStyle/>
          <a:p>
            <a:fld id="{423756D3-09C1-4465-93F3-D23DDCE2A835}" type="slidenum">
              <a:rPr lang="en-US" smtClean="0"/>
              <a:t>‹#›</a:t>
            </a:fld>
            <a:endParaRPr lang="en-US"/>
          </a:p>
        </p:txBody>
      </p:sp>
    </p:spTree>
    <p:extLst>
      <p:ext uri="{BB962C8B-B14F-4D97-AF65-F5344CB8AC3E}">
        <p14:creationId xmlns:p14="http://schemas.microsoft.com/office/powerpoint/2010/main" val="1427169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E938C2-C9AC-57D3-C3E2-9F8BF94CABDE}"/>
              </a:ext>
            </a:extLst>
          </p:cNvPr>
          <p:cNvSpPr>
            <a:spLocks noGrp="1"/>
          </p:cNvSpPr>
          <p:nvPr>
            <p:ph type="dt" sz="half" idx="10"/>
          </p:nvPr>
        </p:nvSpPr>
        <p:spPr/>
        <p:txBody>
          <a:bodyPr/>
          <a:lstStyle/>
          <a:p>
            <a:fld id="{DF538DE6-484C-407B-A91F-0F41BAC2F352}" type="datetime1">
              <a:rPr lang="en-US" smtClean="0"/>
              <a:t>2/13/2025</a:t>
            </a:fld>
            <a:endParaRPr lang="en-US"/>
          </a:p>
        </p:txBody>
      </p:sp>
      <p:sp>
        <p:nvSpPr>
          <p:cNvPr id="3" name="Footer Placeholder 2">
            <a:extLst>
              <a:ext uri="{FF2B5EF4-FFF2-40B4-BE49-F238E27FC236}">
                <a16:creationId xmlns:a16="http://schemas.microsoft.com/office/drawing/2014/main" id="{E3137836-95E9-0778-98AF-95C8BDA905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6FB8E0-B6D3-A993-75F1-B4C432B96923}"/>
              </a:ext>
            </a:extLst>
          </p:cNvPr>
          <p:cNvSpPr>
            <a:spLocks noGrp="1"/>
          </p:cNvSpPr>
          <p:nvPr>
            <p:ph type="sldNum" sz="quarter" idx="12"/>
          </p:nvPr>
        </p:nvSpPr>
        <p:spPr/>
        <p:txBody>
          <a:bodyPr/>
          <a:lstStyle/>
          <a:p>
            <a:fld id="{423756D3-09C1-4465-93F3-D23DDCE2A835}" type="slidenum">
              <a:rPr lang="en-US" smtClean="0"/>
              <a:t>‹#›</a:t>
            </a:fld>
            <a:endParaRPr lang="en-US"/>
          </a:p>
        </p:txBody>
      </p:sp>
    </p:spTree>
    <p:extLst>
      <p:ext uri="{BB962C8B-B14F-4D97-AF65-F5344CB8AC3E}">
        <p14:creationId xmlns:p14="http://schemas.microsoft.com/office/powerpoint/2010/main" val="40703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3840-A316-774D-309B-60EC7276DB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09FB03-C43B-7101-B90C-2C3F4D3B544D}"/>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FFFEF1-3435-EDDF-1182-7BFC9CA25A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372351-2E66-14DD-4711-7FF7FD713322}"/>
              </a:ext>
            </a:extLst>
          </p:cNvPr>
          <p:cNvSpPr>
            <a:spLocks noGrp="1"/>
          </p:cNvSpPr>
          <p:nvPr>
            <p:ph type="dt" sz="half" idx="10"/>
          </p:nvPr>
        </p:nvSpPr>
        <p:spPr/>
        <p:txBody>
          <a:bodyPr/>
          <a:lstStyle/>
          <a:p>
            <a:fld id="{2FEA572B-26CB-4345-B112-AE0EA16B8023}" type="datetime1">
              <a:rPr lang="en-US" smtClean="0"/>
              <a:t>2/13/2025</a:t>
            </a:fld>
            <a:endParaRPr lang="en-US"/>
          </a:p>
        </p:txBody>
      </p:sp>
      <p:sp>
        <p:nvSpPr>
          <p:cNvPr id="6" name="Footer Placeholder 5">
            <a:extLst>
              <a:ext uri="{FF2B5EF4-FFF2-40B4-BE49-F238E27FC236}">
                <a16:creationId xmlns:a16="http://schemas.microsoft.com/office/drawing/2014/main" id="{3C6F8016-D408-F71C-D6F2-41FACF2DFB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896E8-A14B-000F-E945-DFA28EFEE74C}"/>
              </a:ext>
            </a:extLst>
          </p:cNvPr>
          <p:cNvSpPr>
            <a:spLocks noGrp="1"/>
          </p:cNvSpPr>
          <p:nvPr>
            <p:ph type="sldNum" sz="quarter" idx="12"/>
          </p:nvPr>
        </p:nvSpPr>
        <p:spPr/>
        <p:txBody>
          <a:bodyPr/>
          <a:lstStyle/>
          <a:p>
            <a:fld id="{423756D3-09C1-4465-93F3-D23DDCE2A835}" type="slidenum">
              <a:rPr lang="en-US" smtClean="0"/>
              <a:t>‹#›</a:t>
            </a:fld>
            <a:endParaRPr lang="en-US"/>
          </a:p>
        </p:txBody>
      </p:sp>
    </p:spTree>
    <p:extLst>
      <p:ext uri="{BB962C8B-B14F-4D97-AF65-F5344CB8AC3E}">
        <p14:creationId xmlns:p14="http://schemas.microsoft.com/office/powerpoint/2010/main" val="1367839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629DF-D853-212E-BD04-47F256A10E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FD1F2D-9FCD-98A5-5B8F-E2E8222370D8}"/>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F445DC-2FAB-264D-E033-9B004E35F1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669750-B5EE-34DA-A0F9-5EE5D3287393}"/>
              </a:ext>
            </a:extLst>
          </p:cNvPr>
          <p:cNvSpPr>
            <a:spLocks noGrp="1"/>
          </p:cNvSpPr>
          <p:nvPr>
            <p:ph type="dt" sz="half" idx="10"/>
          </p:nvPr>
        </p:nvSpPr>
        <p:spPr/>
        <p:txBody>
          <a:bodyPr/>
          <a:lstStyle/>
          <a:p>
            <a:fld id="{BA001487-CF2D-4AFB-98E6-37A35AF1C5CF}" type="datetime1">
              <a:rPr lang="en-US" smtClean="0"/>
              <a:t>2/13/2025</a:t>
            </a:fld>
            <a:endParaRPr lang="en-US"/>
          </a:p>
        </p:txBody>
      </p:sp>
      <p:sp>
        <p:nvSpPr>
          <p:cNvPr id="6" name="Footer Placeholder 5">
            <a:extLst>
              <a:ext uri="{FF2B5EF4-FFF2-40B4-BE49-F238E27FC236}">
                <a16:creationId xmlns:a16="http://schemas.microsoft.com/office/drawing/2014/main" id="{47B7AE64-ECE4-C97E-757E-6589B632C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679313-E03C-6FED-898B-B6C143F5F94F}"/>
              </a:ext>
            </a:extLst>
          </p:cNvPr>
          <p:cNvSpPr>
            <a:spLocks noGrp="1"/>
          </p:cNvSpPr>
          <p:nvPr>
            <p:ph type="sldNum" sz="quarter" idx="12"/>
          </p:nvPr>
        </p:nvSpPr>
        <p:spPr/>
        <p:txBody>
          <a:bodyPr/>
          <a:lstStyle/>
          <a:p>
            <a:fld id="{423756D3-09C1-4465-93F3-D23DDCE2A835}" type="slidenum">
              <a:rPr lang="en-US" smtClean="0"/>
              <a:t>‹#›</a:t>
            </a:fld>
            <a:endParaRPr lang="en-US"/>
          </a:p>
        </p:txBody>
      </p:sp>
    </p:spTree>
    <p:extLst>
      <p:ext uri="{BB962C8B-B14F-4D97-AF65-F5344CB8AC3E}">
        <p14:creationId xmlns:p14="http://schemas.microsoft.com/office/powerpoint/2010/main" val="534233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D4F7B8-2DA6-210E-9A13-AFCE73E67C16}"/>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63B8C8-4C7A-3FD6-2C5A-94F2DBFC93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41B44-46EC-1CA5-6FAE-FD5779EBBD3E}"/>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36FD4C-FBD9-4B74-B965-CDCA50F6E246}" type="datetime1">
              <a:rPr lang="en-US" smtClean="0"/>
              <a:t>2/13/2025</a:t>
            </a:fld>
            <a:endParaRPr lang="en-US"/>
          </a:p>
        </p:txBody>
      </p:sp>
      <p:sp>
        <p:nvSpPr>
          <p:cNvPr id="5" name="Footer Placeholder 4">
            <a:extLst>
              <a:ext uri="{FF2B5EF4-FFF2-40B4-BE49-F238E27FC236}">
                <a16:creationId xmlns:a16="http://schemas.microsoft.com/office/drawing/2014/main" id="{1794FE8E-305E-315D-A77E-53FE1BF5819A}"/>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6572B85-E31F-03FC-814F-5F2DCF7056F7}"/>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3756D3-09C1-4465-93F3-D23DDCE2A835}" type="slidenum">
              <a:rPr lang="en-US" smtClean="0"/>
              <a:t>‹#›</a:t>
            </a:fld>
            <a:endParaRPr lang="en-US"/>
          </a:p>
        </p:txBody>
      </p:sp>
    </p:spTree>
    <p:extLst>
      <p:ext uri="{BB962C8B-B14F-4D97-AF65-F5344CB8AC3E}">
        <p14:creationId xmlns:p14="http://schemas.microsoft.com/office/powerpoint/2010/main" val="481845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datasets/meastanmay/nbfi-vehicle-loan-repayment-datase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 satisfied man looks at his new car and shows the key to it The man stands facing the automobile and the camera takes it off the back. He looks at the car and smiles. The car is tied with a big red bow. Then he takes out the key to this car new car gift stock pictures, royalty-free photos &amp; images">
            <a:extLst>
              <a:ext uri="{FF2B5EF4-FFF2-40B4-BE49-F238E27FC236}">
                <a16:creationId xmlns:a16="http://schemas.microsoft.com/office/drawing/2014/main" id="{44F19220-B7B2-6D86-BF6B-4B82F1318B94}"/>
              </a:ext>
            </a:extLst>
          </p:cNvPr>
          <p:cNvPicPr>
            <a:picLocks noChangeAspect="1" noChangeArrowheads="1"/>
          </p:cNvPicPr>
          <p:nvPr/>
        </p:nvPicPr>
        <p:blipFill>
          <a:blip r:embed="rId2">
            <a:alphaModFix amt="37000"/>
            <a:extLst>
              <a:ext uri="{28A0092B-C50C-407E-A947-70E740481C1C}">
                <a14:useLocalDpi xmlns:a14="http://schemas.microsoft.com/office/drawing/2010/main" val="0"/>
              </a:ext>
            </a:extLst>
          </a:blip>
          <a:srcRect r="-1" b="2277"/>
          <a:stretch/>
        </p:blipFill>
        <p:spPr bwMode="auto">
          <a:xfrm>
            <a:off x="0" y="19672"/>
            <a:ext cx="12192000" cy="6838328"/>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E5ACC32A-B21D-D4C9-0455-F498B7559DAB}"/>
              </a:ext>
            </a:extLst>
          </p:cNvPr>
          <p:cNvSpPr txBox="1">
            <a:spLocks/>
          </p:cNvSpPr>
          <p:nvPr/>
        </p:nvSpPr>
        <p:spPr>
          <a:xfrm>
            <a:off x="1198180" y="1589088"/>
            <a:ext cx="9795637" cy="11064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dirty="0"/>
              <a:t>Vehicle Loan Default Prediction</a:t>
            </a:r>
            <a:endParaRPr lang="en-US" sz="5200" dirty="0"/>
          </a:p>
        </p:txBody>
      </p:sp>
      <p:sp>
        <p:nvSpPr>
          <p:cNvPr id="5" name="Subtitle 2">
            <a:extLst>
              <a:ext uri="{FF2B5EF4-FFF2-40B4-BE49-F238E27FC236}">
                <a16:creationId xmlns:a16="http://schemas.microsoft.com/office/drawing/2014/main" id="{73AA1D87-CB04-F740-0B94-1DE5D5AA7844}"/>
              </a:ext>
            </a:extLst>
          </p:cNvPr>
          <p:cNvSpPr txBox="1">
            <a:spLocks/>
          </p:cNvSpPr>
          <p:nvPr/>
        </p:nvSpPr>
        <p:spPr>
          <a:xfrm>
            <a:off x="1198180" y="3144428"/>
            <a:ext cx="10765218" cy="310337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ALY 6020 - Predictive Analytics Final Project</a:t>
            </a:r>
          </a:p>
          <a:p>
            <a:r>
              <a:rPr lang="en-US" b="1" dirty="0"/>
              <a:t>Prof. Sudesh Shetty</a:t>
            </a:r>
          </a:p>
          <a:p>
            <a:r>
              <a:rPr lang="en-US" b="1" dirty="0"/>
              <a:t>Presented by: Sapna Chavan &amp; Rohit </a:t>
            </a:r>
            <a:r>
              <a:rPr lang="en-US" b="1" dirty="0" err="1"/>
              <a:t>Kosamkar</a:t>
            </a:r>
            <a:br>
              <a:rPr lang="en-US" b="1" dirty="0"/>
            </a:br>
            <a:endParaRPr lang="en-US" b="1" dirty="0"/>
          </a:p>
          <a:p>
            <a:endParaRPr lang="en-US" b="1" dirty="0"/>
          </a:p>
          <a:p>
            <a:endParaRPr lang="en-US" b="1" dirty="0"/>
          </a:p>
          <a:p>
            <a:r>
              <a:rPr lang="en-US" b="1" dirty="0"/>
              <a:t>Date: 13th February 2025</a:t>
            </a:r>
          </a:p>
          <a:p>
            <a:endParaRPr lang="en-US" b="1" dirty="0"/>
          </a:p>
        </p:txBody>
      </p:sp>
      <p:sp>
        <p:nvSpPr>
          <p:cNvPr id="6" name="Slide Number Placeholder 5">
            <a:extLst>
              <a:ext uri="{FF2B5EF4-FFF2-40B4-BE49-F238E27FC236}">
                <a16:creationId xmlns:a16="http://schemas.microsoft.com/office/drawing/2014/main" id="{DF305C4A-A1AB-0D6A-C6BC-EAD4D7468565}"/>
              </a:ext>
            </a:extLst>
          </p:cNvPr>
          <p:cNvSpPr>
            <a:spLocks noGrp="1"/>
          </p:cNvSpPr>
          <p:nvPr>
            <p:ph type="sldNum" sz="quarter" idx="12"/>
          </p:nvPr>
        </p:nvSpPr>
        <p:spPr>
          <a:xfrm>
            <a:off x="11525248" y="6356352"/>
            <a:ext cx="438150" cy="340308"/>
          </a:xfrm>
        </p:spPr>
        <p:txBody>
          <a:bodyPr/>
          <a:lstStyle/>
          <a:p>
            <a:fld id="{423756D3-09C1-4465-93F3-D23DDCE2A835}" type="slidenum">
              <a:rPr lang="en-US" smtClean="0"/>
              <a:t>1</a:t>
            </a:fld>
            <a:endParaRPr lang="en-US" dirty="0"/>
          </a:p>
        </p:txBody>
      </p:sp>
    </p:spTree>
    <p:extLst>
      <p:ext uri="{BB962C8B-B14F-4D97-AF65-F5344CB8AC3E}">
        <p14:creationId xmlns:p14="http://schemas.microsoft.com/office/powerpoint/2010/main" val="3815975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66A21-1FAE-07CF-FCFE-FEA7B47156EB}"/>
              </a:ext>
            </a:extLst>
          </p:cNvPr>
          <p:cNvSpPr>
            <a:spLocks noGrp="1"/>
          </p:cNvSpPr>
          <p:nvPr>
            <p:ph type="title"/>
          </p:nvPr>
        </p:nvSpPr>
        <p:spPr/>
        <p:txBody>
          <a:bodyPr/>
          <a:lstStyle/>
          <a:p>
            <a:r>
              <a:rPr lang="en-US" dirty="0"/>
              <a:t>Exploratory Data Analysis</a:t>
            </a:r>
          </a:p>
        </p:txBody>
      </p:sp>
      <p:sp>
        <p:nvSpPr>
          <p:cNvPr id="3" name="Slide Number Placeholder 2">
            <a:extLst>
              <a:ext uri="{FF2B5EF4-FFF2-40B4-BE49-F238E27FC236}">
                <a16:creationId xmlns:a16="http://schemas.microsoft.com/office/drawing/2014/main" id="{2D86D5F3-1437-5CF9-C9A9-81E6AAA5255E}"/>
              </a:ext>
            </a:extLst>
          </p:cNvPr>
          <p:cNvSpPr>
            <a:spLocks noGrp="1"/>
          </p:cNvSpPr>
          <p:nvPr>
            <p:ph type="sldNum" sz="quarter" idx="12"/>
          </p:nvPr>
        </p:nvSpPr>
        <p:spPr/>
        <p:txBody>
          <a:bodyPr/>
          <a:lstStyle/>
          <a:p>
            <a:fld id="{423756D3-09C1-4465-93F3-D23DDCE2A835}" type="slidenum">
              <a:rPr lang="en-US" smtClean="0"/>
              <a:t>10</a:t>
            </a:fld>
            <a:endParaRPr lang="en-US"/>
          </a:p>
        </p:txBody>
      </p:sp>
    </p:spTree>
    <p:extLst>
      <p:ext uri="{BB962C8B-B14F-4D97-AF65-F5344CB8AC3E}">
        <p14:creationId xmlns:p14="http://schemas.microsoft.com/office/powerpoint/2010/main" val="3783151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3E6C4-D78C-E11D-1FA3-BEEDBF250D63}"/>
              </a:ext>
            </a:extLst>
          </p:cNvPr>
          <p:cNvSpPr>
            <a:spLocks noGrp="1"/>
          </p:cNvSpPr>
          <p:nvPr>
            <p:ph type="title"/>
          </p:nvPr>
        </p:nvSpPr>
        <p:spPr/>
        <p:txBody>
          <a:bodyPr/>
          <a:lstStyle/>
          <a:p>
            <a:r>
              <a:rPr lang="en-US" dirty="0"/>
              <a:t>Univariate Analysis</a:t>
            </a:r>
          </a:p>
        </p:txBody>
      </p:sp>
      <p:pic>
        <p:nvPicPr>
          <p:cNvPr id="5" name="Content Placeholder 4" descr="A graph with numbers and a bar&#10;&#10;AI-generated content may be incorrect.">
            <a:extLst>
              <a:ext uri="{FF2B5EF4-FFF2-40B4-BE49-F238E27FC236}">
                <a16:creationId xmlns:a16="http://schemas.microsoft.com/office/drawing/2014/main" id="{8DB24B77-8876-F287-3E48-DD20866F94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1894044"/>
            <a:ext cx="10307881" cy="410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a:extLst>
              <a:ext uri="{FF2B5EF4-FFF2-40B4-BE49-F238E27FC236}">
                <a16:creationId xmlns:a16="http://schemas.microsoft.com/office/drawing/2014/main" id="{28F08542-6A4C-F4AF-5B85-2BAB3CCE1660}"/>
              </a:ext>
            </a:extLst>
          </p:cNvPr>
          <p:cNvSpPr>
            <a:spLocks noGrp="1"/>
          </p:cNvSpPr>
          <p:nvPr>
            <p:ph type="sldNum" sz="quarter" idx="12"/>
          </p:nvPr>
        </p:nvSpPr>
        <p:spPr/>
        <p:txBody>
          <a:bodyPr/>
          <a:lstStyle/>
          <a:p>
            <a:fld id="{423756D3-09C1-4465-93F3-D23DDCE2A835}" type="slidenum">
              <a:rPr lang="en-US" smtClean="0"/>
              <a:t>11</a:t>
            </a:fld>
            <a:endParaRPr lang="en-US"/>
          </a:p>
        </p:txBody>
      </p:sp>
    </p:spTree>
    <p:extLst>
      <p:ext uri="{BB962C8B-B14F-4D97-AF65-F5344CB8AC3E}">
        <p14:creationId xmlns:p14="http://schemas.microsoft.com/office/powerpoint/2010/main" val="540177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35DFA-12BF-C626-6F66-5EC15C2C23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F6C5F4-9B61-A812-42CD-5A7CAEF7EE38}"/>
              </a:ext>
            </a:extLst>
          </p:cNvPr>
          <p:cNvSpPr>
            <a:spLocks noGrp="1"/>
          </p:cNvSpPr>
          <p:nvPr>
            <p:ph type="title"/>
          </p:nvPr>
        </p:nvSpPr>
        <p:spPr/>
        <p:txBody>
          <a:bodyPr/>
          <a:lstStyle/>
          <a:p>
            <a:r>
              <a:rPr lang="en-US" dirty="0"/>
              <a:t>Univariate Analysis</a:t>
            </a:r>
          </a:p>
        </p:txBody>
      </p:sp>
      <p:pic>
        <p:nvPicPr>
          <p:cNvPr id="5" name="Content Placeholder 4" descr="A graph with a bar&#10;&#10;AI-generated content may be incorrect.">
            <a:extLst>
              <a:ext uri="{FF2B5EF4-FFF2-40B4-BE49-F238E27FC236}">
                <a16:creationId xmlns:a16="http://schemas.microsoft.com/office/drawing/2014/main" id="{BEDEE47A-2F61-74CF-79A5-365C559CE1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834354" y="1690690"/>
            <a:ext cx="10519446" cy="4192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a:extLst>
              <a:ext uri="{FF2B5EF4-FFF2-40B4-BE49-F238E27FC236}">
                <a16:creationId xmlns:a16="http://schemas.microsoft.com/office/drawing/2014/main" id="{151B50EE-AC9D-94FB-5EF5-DD47DB151124}"/>
              </a:ext>
            </a:extLst>
          </p:cNvPr>
          <p:cNvSpPr>
            <a:spLocks noGrp="1"/>
          </p:cNvSpPr>
          <p:nvPr>
            <p:ph type="sldNum" sz="quarter" idx="12"/>
          </p:nvPr>
        </p:nvSpPr>
        <p:spPr/>
        <p:txBody>
          <a:bodyPr/>
          <a:lstStyle/>
          <a:p>
            <a:fld id="{423756D3-09C1-4465-93F3-D23DDCE2A835}" type="slidenum">
              <a:rPr lang="en-US" smtClean="0"/>
              <a:t>12</a:t>
            </a:fld>
            <a:endParaRPr lang="en-US"/>
          </a:p>
        </p:txBody>
      </p:sp>
    </p:spTree>
    <p:extLst>
      <p:ext uri="{BB962C8B-B14F-4D97-AF65-F5344CB8AC3E}">
        <p14:creationId xmlns:p14="http://schemas.microsoft.com/office/powerpoint/2010/main" val="3102354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3AB13-FD88-392E-B564-D1978D82CB92}"/>
              </a:ext>
            </a:extLst>
          </p:cNvPr>
          <p:cNvSpPr>
            <a:spLocks noGrp="1"/>
          </p:cNvSpPr>
          <p:nvPr>
            <p:ph type="title"/>
          </p:nvPr>
        </p:nvSpPr>
        <p:spPr/>
        <p:txBody>
          <a:bodyPr/>
          <a:lstStyle/>
          <a:p>
            <a:r>
              <a:rPr lang="en-US" dirty="0"/>
              <a:t>Bivariate Analysis</a:t>
            </a:r>
          </a:p>
        </p:txBody>
      </p:sp>
      <p:pic>
        <p:nvPicPr>
          <p:cNvPr id="5" name="Picture 4" descr="A graph of a person with a green rectangle&#10;&#10;AI-generated content may be incorrect.">
            <a:extLst>
              <a:ext uri="{FF2B5EF4-FFF2-40B4-BE49-F238E27FC236}">
                <a16:creationId xmlns:a16="http://schemas.microsoft.com/office/drawing/2014/main" id="{D826CC47-A05E-D6E0-CB4D-1939A0F47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170" y="1690690"/>
            <a:ext cx="10515600" cy="4191337"/>
          </a:xfrm>
          <a:prstGeom prst="rect">
            <a:avLst/>
          </a:prstGeom>
          <a:solidFill>
            <a:schemeClr val="bg1"/>
          </a:solidFill>
        </p:spPr>
      </p:pic>
      <p:sp>
        <p:nvSpPr>
          <p:cNvPr id="6" name="Slide Number Placeholder 5">
            <a:extLst>
              <a:ext uri="{FF2B5EF4-FFF2-40B4-BE49-F238E27FC236}">
                <a16:creationId xmlns:a16="http://schemas.microsoft.com/office/drawing/2014/main" id="{44D0F79B-683A-F854-6A79-CE0020B70B14}"/>
              </a:ext>
            </a:extLst>
          </p:cNvPr>
          <p:cNvSpPr>
            <a:spLocks noGrp="1"/>
          </p:cNvSpPr>
          <p:nvPr>
            <p:ph type="sldNum" sz="quarter" idx="12"/>
          </p:nvPr>
        </p:nvSpPr>
        <p:spPr/>
        <p:txBody>
          <a:bodyPr/>
          <a:lstStyle/>
          <a:p>
            <a:fld id="{423756D3-09C1-4465-93F3-D23DDCE2A835}" type="slidenum">
              <a:rPr lang="en-US" smtClean="0"/>
              <a:t>13</a:t>
            </a:fld>
            <a:endParaRPr lang="en-US"/>
          </a:p>
        </p:txBody>
      </p:sp>
    </p:spTree>
    <p:extLst>
      <p:ext uri="{BB962C8B-B14F-4D97-AF65-F5344CB8AC3E}">
        <p14:creationId xmlns:p14="http://schemas.microsoft.com/office/powerpoint/2010/main" val="2370966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ED84D-5D0F-6751-E489-35D69E8C3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CC0B84-835B-8886-0AAE-CAE809E7A098}"/>
              </a:ext>
            </a:extLst>
          </p:cNvPr>
          <p:cNvSpPr>
            <a:spLocks noGrp="1"/>
          </p:cNvSpPr>
          <p:nvPr>
            <p:ph type="title"/>
          </p:nvPr>
        </p:nvSpPr>
        <p:spPr/>
        <p:txBody>
          <a:bodyPr/>
          <a:lstStyle/>
          <a:p>
            <a:r>
              <a:rPr lang="en-US" dirty="0"/>
              <a:t>Bivariate Analysis</a:t>
            </a:r>
          </a:p>
        </p:txBody>
      </p:sp>
      <p:pic>
        <p:nvPicPr>
          <p:cNvPr id="4" name="Picture 3" descr="A screenshot of a computer&#10;&#10;AI-generated content may be incorrect.">
            <a:extLst>
              <a:ext uri="{FF2B5EF4-FFF2-40B4-BE49-F238E27FC236}">
                <a16:creationId xmlns:a16="http://schemas.microsoft.com/office/drawing/2014/main" id="{39EDE0FE-2FA8-20A1-C877-E8BCAAE49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611" y="1572197"/>
            <a:ext cx="10382972" cy="4138474"/>
          </a:xfrm>
          <a:prstGeom prst="rect">
            <a:avLst/>
          </a:prstGeom>
        </p:spPr>
      </p:pic>
      <p:sp>
        <p:nvSpPr>
          <p:cNvPr id="6" name="Slide Number Placeholder 5">
            <a:extLst>
              <a:ext uri="{FF2B5EF4-FFF2-40B4-BE49-F238E27FC236}">
                <a16:creationId xmlns:a16="http://schemas.microsoft.com/office/drawing/2014/main" id="{5581F723-A151-B16B-7F95-AF5C65028632}"/>
              </a:ext>
            </a:extLst>
          </p:cNvPr>
          <p:cNvSpPr>
            <a:spLocks noGrp="1"/>
          </p:cNvSpPr>
          <p:nvPr>
            <p:ph type="sldNum" sz="quarter" idx="12"/>
          </p:nvPr>
        </p:nvSpPr>
        <p:spPr/>
        <p:txBody>
          <a:bodyPr/>
          <a:lstStyle/>
          <a:p>
            <a:fld id="{423756D3-09C1-4465-93F3-D23DDCE2A835}" type="slidenum">
              <a:rPr lang="en-US" smtClean="0"/>
              <a:t>14</a:t>
            </a:fld>
            <a:endParaRPr lang="en-US"/>
          </a:p>
        </p:txBody>
      </p:sp>
    </p:spTree>
    <p:extLst>
      <p:ext uri="{BB962C8B-B14F-4D97-AF65-F5344CB8AC3E}">
        <p14:creationId xmlns:p14="http://schemas.microsoft.com/office/powerpoint/2010/main" val="3489757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93FE3-94B9-CD76-A16F-DCAE8C93D85B}"/>
              </a:ext>
            </a:extLst>
          </p:cNvPr>
          <p:cNvSpPr>
            <a:spLocks noGrp="1"/>
          </p:cNvSpPr>
          <p:nvPr>
            <p:ph type="title"/>
          </p:nvPr>
        </p:nvSpPr>
        <p:spPr>
          <a:xfrm>
            <a:off x="926691" y="2606882"/>
            <a:ext cx="10515600" cy="1325563"/>
          </a:xfrm>
        </p:spPr>
        <p:txBody>
          <a:bodyPr/>
          <a:lstStyle/>
          <a:p>
            <a:r>
              <a:rPr lang="en-US" dirty="0"/>
              <a:t>Hypothesis Testing</a:t>
            </a:r>
          </a:p>
        </p:txBody>
      </p:sp>
      <p:sp>
        <p:nvSpPr>
          <p:cNvPr id="3" name="Slide Number Placeholder 2">
            <a:extLst>
              <a:ext uri="{FF2B5EF4-FFF2-40B4-BE49-F238E27FC236}">
                <a16:creationId xmlns:a16="http://schemas.microsoft.com/office/drawing/2014/main" id="{DDDB8922-C33E-CCD4-EBA8-BA5E291DB2CF}"/>
              </a:ext>
            </a:extLst>
          </p:cNvPr>
          <p:cNvSpPr>
            <a:spLocks noGrp="1"/>
          </p:cNvSpPr>
          <p:nvPr>
            <p:ph type="sldNum" sz="quarter" idx="12"/>
          </p:nvPr>
        </p:nvSpPr>
        <p:spPr/>
        <p:txBody>
          <a:bodyPr/>
          <a:lstStyle/>
          <a:p>
            <a:fld id="{423756D3-09C1-4465-93F3-D23DDCE2A835}" type="slidenum">
              <a:rPr lang="en-US" smtClean="0"/>
              <a:t>15</a:t>
            </a:fld>
            <a:endParaRPr lang="en-US"/>
          </a:p>
        </p:txBody>
      </p:sp>
    </p:spTree>
    <p:extLst>
      <p:ext uri="{BB962C8B-B14F-4D97-AF65-F5344CB8AC3E}">
        <p14:creationId xmlns:p14="http://schemas.microsoft.com/office/powerpoint/2010/main" val="1076312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57AD-7B03-885F-37C9-22F82795F93D}"/>
              </a:ext>
            </a:extLst>
          </p:cNvPr>
          <p:cNvSpPr>
            <a:spLocks noGrp="1"/>
          </p:cNvSpPr>
          <p:nvPr>
            <p:ph type="title"/>
          </p:nvPr>
        </p:nvSpPr>
        <p:spPr/>
        <p:txBody>
          <a:bodyPr/>
          <a:lstStyle/>
          <a:p>
            <a:r>
              <a:rPr lang="en-US" dirty="0"/>
              <a:t>Income &amp; Credit Inquiries Impact on Default Risk</a:t>
            </a:r>
          </a:p>
        </p:txBody>
      </p:sp>
      <p:sp>
        <p:nvSpPr>
          <p:cNvPr id="4" name="Rectangle 1">
            <a:extLst>
              <a:ext uri="{FF2B5EF4-FFF2-40B4-BE49-F238E27FC236}">
                <a16:creationId xmlns:a16="http://schemas.microsoft.com/office/drawing/2014/main" id="{F35C3A55-DB8E-34FC-D889-C88DE5EAABD9}"/>
              </a:ext>
            </a:extLst>
          </p:cNvPr>
          <p:cNvSpPr>
            <a:spLocks noGrp="1" noChangeArrowheads="1"/>
          </p:cNvSpPr>
          <p:nvPr>
            <p:ph idx="1"/>
          </p:nvPr>
        </p:nvSpPr>
        <p:spPr bwMode="auto">
          <a:xfrm>
            <a:off x="877497" y="1885001"/>
            <a:ext cx="10437005"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indent="0">
              <a:buNone/>
            </a:pPr>
            <a:r>
              <a:rPr lang="en-US" sz="2000" b="1" dirty="0"/>
              <a:t>Null Hypothesis (H₀)</a:t>
            </a:r>
            <a:r>
              <a:rPr lang="en-US" sz="2000" dirty="0"/>
              <a:t>: There is no significant difference in income between defaulters and non-defaulters.</a:t>
            </a:r>
          </a:p>
          <a:p>
            <a:pPr marL="0" indent="0">
              <a:buNone/>
            </a:pPr>
            <a:r>
              <a:rPr lang="en-US" sz="2000" b="1" dirty="0"/>
              <a:t>Alternate Hypothesis (H₁)</a:t>
            </a:r>
            <a:r>
              <a:rPr lang="en-US" sz="2000" dirty="0"/>
              <a:t>: Defaulters have lower income compared to non-defaulters.</a:t>
            </a:r>
          </a:p>
          <a:p>
            <a:pPr marL="0" indent="0">
              <a:buNone/>
            </a:pPr>
            <a:r>
              <a:rPr lang="en-US" sz="2000" b="1" dirty="0"/>
              <a:t>Test Used: </a:t>
            </a:r>
            <a:r>
              <a:rPr lang="en-US" sz="2000" dirty="0"/>
              <a:t>Two-Sample t-test (Comparing mean income of defaulters vs. non-defaulters)</a:t>
            </a:r>
          </a:p>
          <a:p>
            <a:pPr marL="0" indent="0">
              <a:buNone/>
            </a:pPr>
            <a:r>
              <a:rPr lang="en-US" sz="2000" b="1" dirty="0"/>
              <a:t>Key Results:</a:t>
            </a:r>
          </a:p>
          <a:p>
            <a:pPr marL="0" indent="0">
              <a:buNone/>
            </a:pPr>
            <a:r>
              <a:rPr lang="en-US" sz="2000" b="1" dirty="0"/>
              <a:t>T-Statistic</a:t>
            </a:r>
            <a:r>
              <a:rPr lang="en-US" sz="2000" dirty="0"/>
              <a:t>: -12.08</a:t>
            </a:r>
          </a:p>
          <a:p>
            <a:pPr marL="0" indent="0">
              <a:buNone/>
            </a:pPr>
            <a:r>
              <a:rPr lang="en-US" sz="2000" b="1" dirty="0"/>
              <a:t>P-Value</a:t>
            </a:r>
            <a:r>
              <a:rPr lang="en-US" sz="2000" dirty="0"/>
              <a:t>: &lt; 0.0001 (Highly Significant)</a:t>
            </a:r>
          </a:p>
          <a:p>
            <a:pPr marL="0" indent="0">
              <a:buNone/>
            </a:pPr>
            <a:r>
              <a:rPr lang="en-US" sz="2000" b="1" dirty="0"/>
              <a:t>Conclusion:</a:t>
            </a:r>
          </a:p>
          <a:p>
            <a:pPr marL="0" indent="0">
              <a:buNone/>
            </a:pPr>
            <a:r>
              <a:rPr lang="en-US" sz="2000" dirty="0"/>
              <a:t>Reject Null Hypothesis (H₀) → Defaulters tend to have lower income compared to non-defaulters.</a:t>
            </a:r>
          </a:p>
          <a:p>
            <a:pPr marL="0" indent="0">
              <a:buNone/>
            </a:pPr>
            <a:r>
              <a:rPr lang="en-US" sz="2000" b="1" dirty="0"/>
              <a:t>Business Implications:</a:t>
            </a:r>
          </a:p>
          <a:p>
            <a:pPr marL="0" indent="0">
              <a:buNone/>
            </a:pPr>
            <a:r>
              <a:rPr lang="en-US" sz="2000" dirty="0"/>
              <a:t>Stricter lending policies for low-income applicants to reduce risk.</a:t>
            </a:r>
          </a:p>
        </p:txBody>
      </p:sp>
      <p:sp>
        <p:nvSpPr>
          <p:cNvPr id="3" name="Slide Number Placeholder 2">
            <a:extLst>
              <a:ext uri="{FF2B5EF4-FFF2-40B4-BE49-F238E27FC236}">
                <a16:creationId xmlns:a16="http://schemas.microsoft.com/office/drawing/2014/main" id="{59BEBB40-E6F6-5209-4FCB-E6E790C9E52E}"/>
              </a:ext>
            </a:extLst>
          </p:cNvPr>
          <p:cNvSpPr>
            <a:spLocks noGrp="1"/>
          </p:cNvSpPr>
          <p:nvPr>
            <p:ph type="sldNum" sz="quarter" idx="12"/>
          </p:nvPr>
        </p:nvSpPr>
        <p:spPr/>
        <p:txBody>
          <a:bodyPr/>
          <a:lstStyle/>
          <a:p>
            <a:fld id="{423756D3-09C1-4465-93F3-D23DDCE2A835}" type="slidenum">
              <a:rPr lang="en-US" smtClean="0"/>
              <a:t>16</a:t>
            </a:fld>
            <a:endParaRPr lang="en-US"/>
          </a:p>
        </p:txBody>
      </p:sp>
    </p:spTree>
    <p:extLst>
      <p:ext uri="{BB962C8B-B14F-4D97-AF65-F5344CB8AC3E}">
        <p14:creationId xmlns:p14="http://schemas.microsoft.com/office/powerpoint/2010/main" val="3433408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550C2-E6DB-17B4-E179-A1E6918ADBC2}"/>
              </a:ext>
            </a:extLst>
          </p:cNvPr>
          <p:cNvSpPr>
            <a:spLocks noGrp="1"/>
          </p:cNvSpPr>
          <p:nvPr>
            <p:ph type="title"/>
          </p:nvPr>
        </p:nvSpPr>
        <p:spPr/>
        <p:txBody>
          <a:bodyPr/>
          <a:lstStyle/>
          <a:p>
            <a:r>
              <a:rPr lang="en-US" dirty="0"/>
              <a:t>Credit Inquiries &amp; Default Rates</a:t>
            </a:r>
          </a:p>
        </p:txBody>
      </p:sp>
      <p:sp>
        <p:nvSpPr>
          <p:cNvPr id="4" name="Rectangle 1">
            <a:extLst>
              <a:ext uri="{FF2B5EF4-FFF2-40B4-BE49-F238E27FC236}">
                <a16:creationId xmlns:a16="http://schemas.microsoft.com/office/drawing/2014/main" id="{2F30B81A-61E2-E275-0D29-00D4D1D79ABF}"/>
              </a:ext>
            </a:extLst>
          </p:cNvPr>
          <p:cNvSpPr>
            <a:spLocks noGrp="1" noChangeArrowheads="1"/>
          </p:cNvSpPr>
          <p:nvPr>
            <p:ph idx="1"/>
          </p:nvPr>
        </p:nvSpPr>
        <p:spPr bwMode="auto">
          <a:xfrm>
            <a:off x="652463" y="1594248"/>
            <a:ext cx="10887074" cy="4847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indent="0">
              <a:buNone/>
            </a:pPr>
            <a:r>
              <a:rPr lang="en-US" sz="2000" b="1" dirty="0"/>
              <a:t>Null Hypothesis (H₀)</a:t>
            </a:r>
            <a:r>
              <a:rPr lang="en-US" sz="2000" dirty="0"/>
              <a:t>: There is no significant difference in credit inquiries between defaulters and non-defaulters.</a:t>
            </a:r>
          </a:p>
          <a:p>
            <a:pPr marL="0" indent="0">
              <a:buNone/>
            </a:pPr>
            <a:r>
              <a:rPr lang="en-US" sz="2000" b="1" dirty="0"/>
              <a:t>Alternate Hypothesis (H₁)</a:t>
            </a:r>
            <a:r>
              <a:rPr lang="en-US" sz="2000" dirty="0"/>
              <a:t>: Defaulters have significantly more credit inquiries compared to non-defaulters.</a:t>
            </a:r>
          </a:p>
          <a:p>
            <a:pPr marL="0" indent="0">
              <a:buNone/>
            </a:pPr>
            <a:r>
              <a:rPr lang="en-US" sz="2000" b="1" dirty="0"/>
              <a:t>Test Used: </a:t>
            </a:r>
            <a:r>
              <a:rPr lang="en-US" sz="2000" dirty="0"/>
              <a:t>Mann-Whitney U Test (Non-parametric test for skewed data).</a:t>
            </a:r>
          </a:p>
          <a:p>
            <a:pPr marL="0" indent="0">
              <a:buNone/>
            </a:pPr>
            <a:r>
              <a:rPr lang="en-US" sz="2000" b="1" dirty="0"/>
              <a:t>Key Results:</a:t>
            </a:r>
          </a:p>
          <a:p>
            <a:pPr marL="0" indent="0">
              <a:buNone/>
            </a:pPr>
            <a:r>
              <a:rPr lang="en-US" sz="2000" dirty="0"/>
              <a:t>P-Value: &lt; 0.0001 (Significant)</a:t>
            </a:r>
          </a:p>
          <a:p>
            <a:pPr marL="0" indent="0">
              <a:buNone/>
            </a:pPr>
            <a:r>
              <a:rPr lang="en-US" sz="2000" b="1" dirty="0"/>
              <a:t>Conclusion:</a:t>
            </a:r>
          </a:p>
          <a:p>
            <a:pPr marL="0" indent="0">
              <a:buNone/>
            </a:pPr>
            <a:r>
              <a:rPr lang="en-US" sz="2000" dirty="0"/>
              <a:t>Reject Null Hypothesis (H₀) → Credit inquiries differ significantly between defaulters and non-defaulters.</a:t>
            </a:r>
          </a:p>
          <a:p>
            <a:pPr marL="0" indent="0">
              <a:buNone/>
            </a:pPr>
            <a:r>
              <a:rPr lang="en-US" sz="2000" b="1" dirty="0"/>
              <a:t>Business Implications:</a:t>
            </a:r>
          </a:p>
          <a:p>
            <a:pPr marL="0" indent="0">
              <a:buNone/>
            </a:pPr>
            <a:r>
              <a:rPr lang="en-US" sz="2000" dirty="0"/>
              <a:t>Stricter screening for high-risk applicants with frequent credit checks.</a:t>
            </a:r>
          </a:p>
          <a:p>
            <a:pPr marL="0" indent="0">
              <a:buNone/>
            </a:pPr>
            <a:r>
              <a:rPr lang="en-US" sz="2000" dirty="0"/>
              <a:t>Adjust credit approval policies to consider past inquiries as a risk factor.</a:t>
            </a:r>
          </a:p>
        </p:txBody>
      </p:sp>
      <p:sp>
        <p:nvSpPr>
          <p:cNvPr id="3" name="Slide Number Placeholder 2">
            <a:extLst>
              <a:ext uri="{FF2B5EF4-FFF2-40B4-BE49-F238E27FC236}">
                <a16:creationId xmlns:a16="http://schemas.microsoft.com/office/drawing/2014/main" id="{FCCFF367-E307-DD6C-12FB-13A31580E783}"/>
              </a:ext>
            </a:extLst>
          </p:cNvPr>
          <p:cNvSpPr>
            <a:spLocks noGrp="1"/>
          </p:cNvSpPr>
          <p:nvPr>
            <p:ph type="sldNum" sz="quarter" idx="12"/>
          </p:nvPr>
        </p:nvSpPr>
        <p:spPr/>
        <p:txBody>
          <a:bodyPr/>
          <a:lstStyle/>
          <a:p>
            <a:fld id="{423756D3-09C1-4465-93F3-D23DDCE2A835}" type="slidenum">
              <a:rPr lang="en-US" smtClean="0"/>
              <a:t>17</a:t>
            </a:fld>
            <a:endParaRPr lang="en-US"/>
          </a:p>
        </p:txBody>
      </p:sp>
    </p:spTree>
    <p:extLst>
      <p:ext uri="{BB962C8B-B14F-4D97-AF65-F5344CB8AC3E}">
        <p14:creationId xmlns:p14="http://schemas.microsoft.com/office/powerpoint/2010/main" val="484705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6CF78-B8FE-944E-3E3A-4B8D61976204}"/>
              </a:ext>
            </a:extLst>
          </p:cNvPr>
          <p:cNvSpPr>
            <a:spLocks noGrp="1"/>
          </p:cNvSpPr>
          <p:nvPr>
            <p:ph type="title"/>
          </p:nvPr>
        </p:nvSpPr>
        <p:spPr/>
        <p:txBody>
          <a:bodyPr/>
          <a:lstStyle/>
          <a:p>
            <a:r>
              <a:rPr lang="en-US" dirty="0"/>
              <a:t>Feature Engineering</a:t>
            </a:r>
          </a:p>
        </p:txBody>
      </p:sp>
      <p:sp>
        <p:nvSpPr>
          <p:cNvPr id="3" name="Slide Number Placeholder 2">
            <a:extLst>
              <a:ext uri="{FF2B5EF4-FFF2-40B4-BE49-F238E27FC236}">
                <a16:creationId xmlns:a16="http://schemas.microsoft.com/office/drawing/2014/main" id="{1693A5B4-9068-DD5F-A811-6F1D87B89FEE}"/>
              </a:ext>
            </a:extLst>
          </p:cNvPr>
          <p:cNvSpPr>
            <a:spLocks noGrp="1"/>
          </p:cNvSpPr>
          <p:nvPr>
            <p:ph type="sldNum" sz="quarter" idx="12"/>
          </p:nvPr>
        </p:nvSpPr>
        <p:spPr/>
        <p:txBody>
          <a:bodyPr/>
          <a:lstStyle/>
          <a:p>
            <a:fld id="{423756D3-09C1-4465-93F3-D23DDCE2A835}" type="slidenum">
              <a:rPr lang="en-US" smtClean="0"/>
              <a:t>18</a:t>
            </a:fld>
            <a:endParaRPr lang="en-US"/>
          </a:p>
        </p:txBody>
      </p:sp>
    </p:spTree>
    <p:extLst>
      <p:ext uri="{BB962C8B-B14F-4D97-AF65-F5344CB8AC3E}">
        <p14:creationId xmlns:p14="http://schemas.microsoft.com/office/powerpoint/2010/main" val="801653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a:extLst>
              <a:ext uri="{FF2B5EF4-FFF2-40B4-BE49-F238E27FC236}">
                <a16:creationId xmlns:a16="http://schemas.microsoft.com/office/drawing/2014/main" id="{6A2EC4D1-D6AA-0B7A-4522-DCEB52D540AE}"/>
              </a:ext>
            </a:extLst>
          </p:cNvPr>
          <p:cNvGraphicFramePr>
            <a:graphicFrameLocks noGrp="1"/>
          </p:cNvGraphicFramePr>
          <p:nvPr>
            <p:ph idx="1"/>
            <p:extLst>
              <p:ext uri="{D42A27DB-BD31-4B8C-83A1-F6EECF244321}">
                <p14:modId xmlns:p14="http://schemas.microsoft.com/office/powerpoint/2010/main" val="2964322633"/>
              </p:ext>
            </p:extLst>
          </p:nvPr>
        </p:nvGraphicFramePr>
        <p:xfrm>
          <a:off x="533399" y="419612"/>
          <a:ext cx="10931012" cy="5843541"/>
        </p:xfrm>
        <a:graphic>
          <a:graphicData uri="http://schemas.openxmlformats.org/drawingml/2006/table">
            <a:tbl>
              <a:tblPr firstRow="1" bandRow="1">
                <a:tableStyleId>{0660B408-B3CF-4A94-85FC-2B1E0A45F4A2}</a:tableStyleId>
              </a:tblPr>
              <a:tblGrid>
                <a:gridCol w="1619866">
                  <a:extLst>
                    <a:ext uri="{9D8B030D-6E8A-4147-A177-3AD203B41FA5}">
                      <a16:colId xmlns:a16="http://schemas.microsoft.com/office/drawing/2014/main" val="3240972267"/>
                    </a:ext>
                  </a:extLst>
                </a:gridCol>
                <a:gridCol w="2281083">
                  <a:extLst>
                    <a:ext uri="{9D8B030D-6E8A-4147-A177-3AD203B41FA5}">
                      <a16:colId xmlns:a16="http://schemas.microsoft.com/office/drawing/2014/main" val="2337277838"/>
                    </a:ext>
                  </a:extLst>
                </a:gridCol>
                <a:gridCol w="3175820">
                  <a:extLst>
                    <a:ext uri="{9D8B030D-6E8A-4147-A177-3AD203B41FA5}">
                      <a16:colId xmlns:a16="http://schemas.microsoft.com/office/drawing/2014/main" val="1477889885"/>
                    </a:ext>
                  </a:extLst>
                </a:gridCol>
                <a:gridCol w="3854243">
                  <a:extLst>
                    <a:ext uri="{9D8B030D-6E8A-4147-A177-3AD203B41FA5}">
                      <a16:colId xmlns:a16="http://schemas.microsoft.com/office/drawing/2014/main" val="3352712064"/>
                    </a:ext>
                  </a:extLst>
                </a:gridCol>
              </a:tblGrid>
              <a:tr h="531231">
                <a:tc>
                  <a:txBody>
                    <a:bodyPr/>
                    <a:lstStyle/>
                    <a:p>
                      <a:pPr algn="ctr" fontAlgn="ctr"/>
                      <a:r>
                        <a:rPr lang="en-US" sz="1400" b="1" u="none" strike="noStrike" dirty="0">
                          <a:solidFill>
                            <a:srgbClr val="000000"/>
                          </a:solidFill>
                          <a:effectLst/>
                        </a:rPr>
                        <a:t>Feature Type</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400" b="1" u="none" strike="noStrike">
                          <a:solidFill>
                            <a:srgbClr val="000000"/>
                          </a:solidFill>
                          <a:effectLst/>
                        </a:rPr>
                        <a:t>Feature Name</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400" b="1" u="none" strike="noStrike">
                          <a:solidFill>
                            <a:srgbClr val="000000"/>
                          </a:solidFill>
                          <a:effectLst/>
                        </a:rPr>
                        <a:t>Formula / Description</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ctr" fontAlgn="ctr"/>
                      <a:r>
                        <a:rPr lang="en-US" sz="1400" b="1" u="none" strike="noStrike">
                          <a:solidFill>
                            <a:srgbClr val="000000"/>
                          </a:solidFill>
                          <a:effectLst/>
                        </a:rPr>
                        <a:t>Business Impact</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122378693"/>
                  </a:ext>
                </a:extLst>
              </a:tr>
              <a:tr h="531231">
                <a:tc>
                  <a:txBody>
                    <a:bodyPr/>
                    <a:lstStyle/>
                    <a:p>
                      <a:pPr algn="l" fontAlgn="ctr"/>
                      <a:r>
                        <a:rPr lang="en-US" sz="1400" b="1" u="none" strike="noStrike" dirty="0">
                          <a:solidFill>
                            <a:srgbClr val="000000"/>
                          </a:solidFill>
                          <a:effectLst/>
                        </a:rPr>
                        <a:t>Financial Ratios</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1" u="none" strike="noStrike">
                          <a:solidFill>
                            <a:srgbClr val="000000"/>
                          </a:solidFill>
                          <a:effectLst/>
                        </a:rPr>
                        <a:t>Debt-to-Income Ratio</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0" u="none" strike="noStrike">
                          <a:solidFill>
                            <a:srgbClr val="000000"/>
                          </a:solidFill>
                          <a:effectLst/>
                        </a:rPr>
                        <a:t>Credit_Amount / Client_Income</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0" u="none" strike="noStrike">
                          <a:solidFill>
                            <a:srgbClr val="000000"/>
                          </a:solidFill>
                          <a:effectLst/>
                        </a:rPr>
                        <a:t>Higher ratio = More loan burden, increased default risk.</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3442766862"/>
                  </a:ext>
                </a:extLst>
              </a:tr>
              <a:tr h="531231">
                <a:tc>
                  <a:txBody>
                    <a:bodyPr/>
                    <a:lstStyle/>
                    <a:p>
                      <a:pPr algn="l" fontAlgn="ct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1" u="none" strike="noStrike">
                          <a:solidFill>
                            <a:srgbClr val="000000"/>
                          </a:solidFill>
                          <a:effectLst/>
                        </a:rPr>
                        <a:t>Annuity-to-Income Ratio</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0" u="none" strike="noStrike">
                          <a:solidFill>
                            <a:srgbClr val="000000"/>
                          </a:solidFill>
                          <a:effectLst/>
                        </a:rPr>
                        <a:t>Loan_Annuity / Client_Income</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0" u="none" strike="noStrike" dirty="0">
                          <a:solidFill>
                            <a:srgbClr val="000000"/>
                          </a:solidFill>
                          <a:effectLst/>
                        </a:rPr>
                        <a:t>Higher value = More income allocated to loan repayment.</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1376729379"/>
                  </a:ext>
                </a:extLst>
              </a:tr>
              <a:tr h="531231">
                <a:tc>
                  <a:txBody>
                    <a:bodyPr/>
                    <a:lstStyle/>
                    <a:p>
                      <a:pPr algn="l" fontAlgn="ct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1" u="none" strike="noStrike" dirty="0">
                          <a:solidFill>
                            <a:srgbClr val="000000"/>
                          </a:solidFill>
                          <a:effectLst/>
                        </a:rPr>
                        <a:t>Loan Duration</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0" u="none" strike="noStrike">
                          <a:solidFill>
                            <a:srgbClr val="000000"/>
                          </a:solidFill>
                          <a:effectLst/>
                        </a:rPr>
                        <a:t>Credit_Amount / Loan_Annuity</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0" u="none" strike="noStrike">
                          <a:solidFill>
                            <a:srgbClr val="000000"/>
                          </a:solidFill>
                          <a:effectLst/>
                        </a:rPr>
                        <a:t>Longer loan duration = Higher repayment burden.</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2325480871"/>
                  </a:ext>
                </a:extLst>
              </a:tr>
              <a:tr h="531231">
                <a:tc>
                  <a:txBody>
                    <a:bodyPr/>
                    <a:lstStyle/>
                    <a:p>
                      <a:pPr algn="l" fontAlgn="ctr"/>
                      <a:r>
                        <a:rPr lang="en-US" sz="1400" b="1" u="none" strike="noStrike">
                          <a:solidFill>
                            <a:srgbClr val="000000"/>
                          </a:solidFill>
                          <a:effectLst/>
                        </a:rPr>
                        <a:t>Employment &amp; Stability</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1" u="none" strike="noStrike" dirty="0">
                          <a:solidFill>
                            <a:srgbClr val="000000"/>
                          </a:solidFill>
                          <a:effectLst/>
                        </a:rPr>
                        <a:t>Age (Years)</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0" u="none" strike="noStrike">
                          <a:solidFill>
                            <a:srgbClr val="000000"/>
                          </a:solidFill>
                          <a:effectLst/>
                        </a:rPr>
                        <a:t>Age_Days / 365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0" u="none" strike="noStrike">
                          <a:solidFill>
                            <a:srgbClr val="000000"/>
                          </a:solidFill>
                          <a:effectLst/>
                        </a:rPr>
                        <a:t>Converts age to years for better interpretability.</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778069724"/>
                  </a:ext>
                </a:extLst>
              </a:tr>
              <a:tr h="531231">
                <a:tc>
                  <a:txBody>
                    <a:bodyPr/>
                    <a:lstStyle/>
                    <a:p>
                      <a:pPr algn="l" fontAlgn="ct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1" u="none" strike="noStrike" dirty="0">
                          <a:solidFill>
                            <a:srgbClr val="000000"/>
                          </a:solidFill>
                          <a:effectLst/>
                        </a:rPr>
                        <a:t>Employment Years</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0" u="none" strike="noStrike">
                          <a:solidFill>
                            <a:srgbClr val="000000"/>
                          </a:solidFill>
                          <a:effectLst/>
                        </a:rPr>
                        <a:t>Employed_Days / 365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0" u="none" strike="noStrike">
                          <a:solidFill>
                            <a:srgbClr val="000000"/>
                          </a:solidFill>
                          <a:effectLst/>
                        </a:rPr>
                        <a:t>Longer employment = Higher financial stability.</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2125295062"/>
                  </a:ext>
                </a:extLst>
              </a:tr>
              <a:tr h="531231">
                <a:tc>
                  <a:txBody>
                    <a:bodyPr/>
                    <a:lstStyle/>
                    <a:p>
                      <a:pPr algn="l" fontAlgn="ct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1" u="none" strike="noStrike" dirty="0">
                          <a:solidFill>
                            <a:srgbClr val="000000"/>
                          </a:solidFill>
                          <a:effectLst/>
                        </a:rPr>
                        <a:t>Registration Years</a:t>
                      </a:r>
                      <a:endParaRPr lang="en-US" sz="1400" b="1"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0" u="none" strike="noStrike">
                          <a:solidFill>
                            <a:srgbClr val="000000"/>
                          </a:solidFill>
                          <a:effectLst/>
                        </a:rPr>
                        <a:t>Registration_Days / 365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0" u="none" strike="noStrike">
                          <a:solidFill>
                            <a:srgbClr val="000000"/>
                          </a:solidFill>
                          <a:effectLst/>
                        </a:rPr>
                        <a:t>Shorter duration = Higher mobility risk.</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579777939"/>
                  </a:ext>
                </a:extLst>
              </a:tr>
              <a:tr h="531231">
                <a:tc>
                  <a:txBody>
                    <a:bodyPr/>
                    <a:lstStyle/>
                    <a:p>
                      <a:pPr algn="l" fontAlgn="ct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1" u="none" strike="noStrike">
                          <a:solidFill>
                            <a:srgbClr val="000000"/>
                          </a:solidFill>
                          <a:effectLst/>
                        </a:rPr>
                        <a:t>ID Change Frequency</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0" u="none" strike="noStrike">
                          <a:solidFill>
                            <a:srgbClr val="000000"/>
                          </a:solidFill>
                          <a:effectLst/>
                        </a:rPr>
                        <a:t>ID_Days / 365</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0" u="none" strike="noStrike">
                          <a:solidFill>
                            <a:srgbClr val="000000"/>
                          </a:solidFill>
                          <a:effectLst/>
                        </a:rPr>
                        <a:t>Frequent ID changes = Potential fraud risk.</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1310921054"/>
                  </a:ext>
                </a:extLst>
              </a:tr>
              <a:tr h="531231">
                <a:tc>
                  <a:txBody>
                    <a:bodyPr/>
                    <a:lstStyle/>
                    <a:p>
                      <a:pPr algn="l" fontAlgn="ctr"/>
                      <a:r>
                        <a:rPr lang="en-US" sz="1400" b="1" u="none" strike="noStrike">
                          <a:solidFill>
                            <a:srgbClr val="000000"/>
                          </a:solidFill>
                          <a:effectLst/>
                        </a:rPr>
                        <a:t>Interaction Features</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1" u="none" strike="noStrike">
                          <a:solidFill>
                            <a:srgbClr val="000000"/>
                          </a:solidFill>
                          <a:effectLst/>
                        </a:rPr>
                        <a:t>Employment-to-Age Ratio</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0" u="none" strike="noStrike">
                          <a:solidFill>
                            <a:srgbClr val="000000"/>
                          </a:solidFill>
                          <a:effectLst/>
                        </a:rPr>
                        <a:t>Employed_Years / Age_Years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0" u="none" strike="noStrike">
                          <a:solidFill>
                            <a:srgbClr val="000000"/>
                          </a:solidFill>
                          <a:effectLst/>
                        </a:rPr>
                        <a:t>Higher ratio = More stable employment history.</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597715823"/>
                  </a:ext>
                </a:extLst>
              </a:tr>
              <a:tr h="531231">
                <a:tc>
                  <a:txBody>
                    <a:bodyPr/>
                    <a:lstStyle/>
                    <a:p>
                      <a:pPr algn="l" fontAlgn="ct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1" u="none" strike="noStrike">
                          <a:solidFill>
                            <a:srgbClr val="000000"/>
                          </a:solidFill>
                          <a:effectLst/>
                        </a:rPr>
                        <a:t>Credit-to-Age Ratio</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0" u="none" strike="noStrike">
                          <a:solidFill>
                            <a:srgbClr val="000000"/>
                          </a:solidFill>
                          <a:effectLst/>
                        </a:rPr>
                        <a:t>Credit_Amount / Age_Years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0" u="none" strike="noStrike">
                          <a:solidFill>
                            <a:srgbClr val="000000"/>
                          </a:solidFill>
                          <a:effectLst/>
                        </a:rPr>
                        <a:t>Young clients with high loans = Higher financial risk.</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3740330854"/>
                  </a:ext>
                </a:extLst>
              </a:tr>
              <a:tr h="531231">
                <a:tc>
                  <a:txBody>
                    <a:bodyPr/>
                    <a:lstStyle/>
                    <a:p>
                      <a:pPr algn="l" fontAlgn="ct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1" u="none" strike="noStrike">
                          <a:solidFill>
                            <a:srgbClr val="000000"/>
                          </a:solidFill>
                          <a:effectLst/>
                        </a:rPr>
                        <a:t>Family Size</a:t>
                      </a:r>
                      <a:endParaRPr lang="en-US" sz="1400" b="1"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0" u="none" strike="noStrike">
                          <a:solidFill>
                            <a:srgbClr val="000000"/>
                          </a:solidFill>
                          <a:effectLst/>
                        </a:rPr>
                        <a:t>Client_Family_Members + Child_Count</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7620" marR="7620" marT="7620" marB="0" anchor="ctr"/>
                </a:tc>
                <a:tc>
                  <a:txBody>
                    <a:bodyPr/>
                    <a:lstStyle/>
                    <a:p>
                      <a:pPr algn="l" fontAlgn="ctr"/>
                      <a:r>
                        <a:rPr lang="en-US" sz="1400" b="0" u="none" strike="noStrike" dirty="0">
                          <a:solidFill>
                            <a:srgbClr val="000000"/>
                          </a:solidFill>
                          <a:effectLst/>
                        </a:rPr>
                        <a:t>Larger families = Higher financial obligations.</a:t>
                      </a:r>
                      <a:endParaRPr lang="en-US" sz="1400" b="0" i="0" u="none" strike="noStrike" dirty="0">
                        <a:solidFill>
                          <a:srgbClr val="000000"/>
                        </a:solidFill>
                        <a:effectLst/>
                        <a:latin typeface="Arial" panose="020B0604020202020204" pitchFamily="34" charset="0"/>
                        <a:cs typeface="Arial" panose="020B0604020202020204" pitchFamily="34" charset="0"/>
                      </a:endParaRPr>
                    </a:p>
                  </a:txBody>
                  <a:tcPr marL="7620" marR="7620" marT="7620" marB="0" anchor="ctr"/>
                </a:tc>
                <a:extLst>
                  <a:ext uri="{0D108BD9-81ED-4DB2-BD59-A6C34878D82A}">
                    <a16:rowId xmlns:a16="http://schemas.microsoft.com/office/drawing/2014/main" val="1079197147"/>
                  </a:ext>
                </a:extLst>
              </a:tr>
            </a:tbl>
          </a:graphicData>
        </a:graphic>
      </p:graphicFrame>
      <p:sp>
        <p:nvSpPr>
          <p:cNvPr id="2" name="Slide Number Placeholder 1">
            <a:extLst>
              <a:ext uri="{FF2B5EF4-FFF2-40B4-BE49-F238E27FC236}">
                <a16:creationId xmlns:a16="http://schemas.microsoft.com/office/drawing/2014/main" id="{D3F24508-31B1-E48E-A335-45202777F56D}"/>
              </a:ext>
            </a:extLst>
          </p:cNvPr>
          <p:cNvSpPr>
            <a:spLocks noGrp="1"/>
          </p:cNvSpPr>
          <p:nvPr>
            <p:ph type="sldNum" sz="quarter" idx="12"/>
          </p:nvPr>
        </p:nvSpPr>
        <p:spPr/>
        <p:txBody>
          <a:bodyPr/>
          <a:lstStyle/>
          <a:p>
            <a:fld id="{423756D3-09C1-4465-93F3-D23DDCE2A835}" type="slidenum">
              <a:rPr lang="en-US" smtClean="0"/>
              <a:t>19</a:t>
            </a:fld>
            <a:endParaRPr lang="en-US"/>
          </a:p>
        </p:txBody>
      </p:sp>
    </p:spTree>
    <p:extLst>
      <p:ext uri="{BB962C8B-B14F-4D97-AF65-F5344CB8AC3E}">
        <p14:creationId xmlns:p14="http://schemas.microsoft.com/office/powerpoint/2010/main" val="1594379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15724" y="604493"/>
            <a:ext cx="10760553" cy="5610040"/>
            <a:chOff x="0" y="-19050"/>
            <a:chExt cx="4119879" cy="2742172"/>
          </a:xfrm>
        </p:grpSpPr>
        <p:sp>
          <p:nvSpPr>
            <p:cNvPr id="3" name="Freeform 3"/>
            <p:cNvSpPr/>
            <p:nvPr/>
          </p:nvSpPr>
          <p:spPr>
            <a:xfrm>
              <a:off x="0" y="0"/>
              <a:ext cx="4119879" cy="2723122"/>
            </a:xfrm>
            <a:custGeom>
              <a:avLst/>
              <a:gdLst/>
              <a:ahLst/>
              <a:cxnLst/>
              <a:rect l="l" t="t" r="r" b="b"/>
              <a:pathLst>
                <a:path w="4119879" h="2723122">
                  <a:moveTo>
                    <a:pt x="11851" y="0"/>
                  </a:moveTo>
                  <a:lnTo>
                    <a:pt x="4108028" y="0"/>
                  </a:lnTo>
                  <a:cubicBezTo>
                    <a:pt x="4111171" y="0"/>
                    <a:pt x="4114185" y="1249"/>
                    <a:pt x="4116408" y="3471"/>
                  </a:cubicBezTo>
                  <a:cubicBezTo>
                    <a:pt x="4118630" y="5694"/>
                    <a:pt x="4119879" y="8708"/>
                    <a:pt x="4119879" y="11851"/>
                  </a:cubicBezTo>
                  <a:lnTo>
                    <a:pt x="4119879" y="2711271"/>
                  </a:lnTo>
                  <a:cubicBezTo>
                    <a:pt x="4119879" y="2714414"/>
                    <a:pt x="4118630" y="2717428"/>
                    <a:pt x="4116408" y="2719651"/>
                  </a:cubicBezTo>
                  <a:cubicBezTo>
                    <a:pt x="4114185" y="2721874"/>
                    <a:pt x="4111171" y="2723122"/>
                    <a:pt x="4108028" y="2723122"/>
                  </a:cubicBezTo>
                  <a:lnTo>
                    <a:pt x="11851" y="2723122"/>
                  </a:lnTo>
                  <a:cubicBezTo>
                    <a:pt x="8708" y="2723122"/>
                    <a:pt x="5694" y="2721874"/>
                    <a:pt x="3471" y="2719651"/>
                  </a:cubicBezTo>
                  <a:cubicBezTo>
                    <a:pt x="1249" y="2717428"/>
                    <a:pt x="0" y="2714414"/>
                    <a:pt x="0" y="2711271"/>
                  </a:cubicBezTo>
                  <a:lnTo>
                    <a:pt x="0" y="11851"/>
                  </a:lnTo>
                  <a:cubicBezTo>
                    <a:pt x="0" y="8708"/>
                    <a:pt x="1249" y="5694"/>
                    <a:pt x="3471" y="3471"/>
                  </a:cubicBezTo>
                  <a:cubicBezTo>
                    <a:pt x="5694" y="1249"/>
                    <a:pt x="8708" y="0"/>
                    <a:pt x="11851" y="0"/>
                  </a:cubicBezTo>
                  <a:close/>
                </a:path>
              </a:pathLst>
            </a:custGeom>
            <a:solidFill>
              <a:srgbClr val="F0F0F0"/>
            </a:solidFill>
          </p:spPr>
          <p:txBody>
            <a:bodyPr/>
            <a:lstStyle/>
            <a:p>
              <a:endParaRPr lang="en-US" sz="1634"/>
            </a:p>
          </p:txBody>
        </p:sp>
        <p:sp>
          <p:nvSpPr>
            <p:cNvPr id="4" name="TextBox 4"/>
            <p:cNvSpPr txBox="1"/>
            <p:nvPr/>
          </p:nvSpPr>
          <p:spPr>
            <a:xfrm>
              <a:off x="0" y="-19050"/>
              <a:ext cx="4119879" cy="2742172"/>
            </a:xfrm>
            <a:prstGeom prst="rect">
              <a:avLst/>
            </a:prstGeom>
          </p:spPr>
          <p:txBody>
            <a:bodyPr lIns="26955" tIns="26955" rIns="26955" bIns="26955" rtlCol="0" anchor="ctr"/>
            <a:lstStyle/>
            <a:p>
              <a:pPr algn="ctr">
                <a:lnSpc>
                  <a:spcPts val="1308"/>
                </a:lnSpc>
              </a:pPr>
              <a:endParaRPr sz="1634"/>
            </a:p>
          </p:txBody>
        </p:sp>
      </p:grpSp>
      <p:sp>
        <p:nvSpPr>
          <p:cNvPr id="15" name="Title 1">
            <a:extLst>
              <a:ext uri="{FF2B5EF4-FFF2-40B4-BE49-F238E27FC236}">
                <a16:creationId xmlns:a16="http://schemas.microsoft.com/office/drawing/2014/main" id="{6C25E616-716B-5B12-0847-BADCD2BACFAC}"/>
              </a:ext>
            </a:extLst>
          </p:cNvPr>
          <p:cNvSpPr txBox="1">
            <a:spLocks/>
          </p:cNvSpPr>
          <p:nvPr/>
        </p:nvSpPr>
        <p:spPr>
          <a:xfrm>
            <a:off x="838200" y="700702"/>
            <a:ext cx="10515600" cy="7839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Problem Statement</a:t>
            </a:r>
          </a:p>
        </p:txBody>
      </p:sp>
      <p:graphicFrame>
        <p:nvGraphicFramePr>
          <p:cNvPr id="16" name="Rectangle 1">
            <a:extLst>
              <a:ext uri="{FF2B5EF4-FFF2-40B4-BE49-F238E27FC236}">
                <a16:creationId xmlns:a16="http://schemas.microsoft.com/office/drawing/2014/main" id="{C74B0B06-4D1D-4D7C-15EF-670CEF9262A2}"/>
              </a:ext>
            </a:extLst>
          </p:cNvPr>
          <p:cNvGraphicFramePr>
            <a:graphicFrameLocks/>
          </p:cNvGraphicFramePr>
          <p:nvPr>
            <p:extLst>
              <p:ext uri="{D42A27DB-BD31-4B8C-83A1-F6EECF244321}">
                <p14:modId xmlns:p14="http://schemas.microsoft.com/office/powerpoint/2010/main" val="2028471178"/>
              </p:ext>
            </p:extLst>
          </p:nvPr>
        </p:nvGraphicFramePr>
        <p:xfrm>
          <a:off x="838200" y="180596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8" name="Straight Connector 17">
            <a:extLst>
              <a:ext uri="{FF2B5EF4-FFF2-40B4-BE49-F238E27FC236}">
                <a16:creationId xmlns:a16="http://schemas.microsoft.com/office/drawing/2014/main" id="{446A07DA-94A7-E491-B5F9-B250B2A97661}"/>
              </a:ext>
            </a:extLst>
          </p:cNvPr>
          <p:cNvCxnSpPr/>
          <p:nvPr/>
        </p:nvCxnSpPr>
        <p:spPr>
          <a:xfrm>
            <a:off x="838200" y="1297858"/>
            <a:ext cx="10515600" cy="0"/>
          </a:xfrm>
          <a:prstGeom prst="line">
            <a:avLst/>
          </a:prstGeom>
        </p:spPr>
        <p:style>
          <a:lnRef idx="2">
            <a:schemeClr val="dk1"/>
          </a:lnRef>
          <a:fillRef idx="0">
            <a:schemeClr val="dk1"/>
          </a:fillRef>
          <a:effectRef idx="1">
            <a:schemeClr val="dk1"/>
          </a:effectRef>
          <a:fontRef idx="minor">
            <a:schemeClr val="tx1"/>
          </a:fontRef>
        </p:style>
      </p:cxnSp>
      <p:sp>
        <p:nvSpPr>
          <p:cNvPr id="5" name="Slide Number Placeholder 4">
            <a:extLst>
              <a:ext uri="{FF2B5EF4-FFF2-40B4-BE49-F238E27FC236}">
                <a16:creationId xmlns:a16="http://schemas.microsoft.com/office/drawing/2014/main" id="{2DAC4E2B-F5F2-E5AF-D1A0-B48A48610833}"/>
              </a:ext>
            </a:extLst>
          </p:cNvPr>
          <p:cNvSpPr>
            <a:spLocks noGrp="1"/>
          </p:cNvSpPr>
          <p:nvPr>
            <p:ph type="sldNum" sz="quarter" idx="12"/>
          </p:nvPr>
        </p:nvSpPr>
        <p:spPr/>
        <p:txBody>
          <a:bodyPr/>
          <a:lstStyle/>
          <a:p>
            <a:fld id="{423756D3-09C1-4465-93F3-D23DDCE2A835}"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CDFB1-18F9-DE2E-DFB4-1EFB345DB462}"/>
              </a:ext>
            </a:extLst>
          </p:cNvPr>
          <p:cNvSpPr>
            <a:spLocks noGrp="1"/>
          </p:cNvSpPr>
          <p:nvPr>
            <p:ph type="title"/>
          </p:nvPr>
        </p:nvSpPr>
        <p:spPr>
          <a:xfrm>
            <a:off x="838200" y="2766220"/>
            <a:ext cx="10515600" cy="1325563"/>
          </a:xfrm>
        </p:spPr>
        <p:txBody>
          <a:bodyPr/>
          <a:lstStyle/>
          <a:p>
            <a:r>
              <a:rPr lang="en-US" dirty="0"/>
              <a:t>Handling Class Imbalance using Undersampling</a:t>
            </a:r>
          </a:p>
        </p:txBody>
      </p:sp>
      <p:sp>
        <p:nvSpPr>
          <p:cNvPr id="3" name="Slide Number Placeholder 2">
            <a:extLst>
              <a:ext uri="{FF2B5EF4-FFF2-40B4-BE49-F238E27FC236}">
                <a16:creationId xmlns:a16="http://schemas.microsoft.com/office/drawing/2014/main" id="{75ACBBF1-7650-31B5-110F-711C5C4B73D8}"/>
              </a:ext>
            </a:extLst>
          </p:cNvPr>
          <p:cNvSpPr>
            <a:spLocks noGrp="1"/>
          </p:cNvSpPr>
          <p:nvPr>
            <p:ph type="sldNum" sz="quarter" idx="12"/>
          </p:nvPr>
        </p:nvSpPr>
        <p:spPr/>
        <p:txBody>
          <a:bodyPr/>
          <a:lstStyle/>
          <a:p>
            <a:fld id="{423756D3-09C1-4465-93F3-D23DDCE2A835}" type="slidenum">
              <a:rPr lang="en-US" smtClean="0"/>
              <a:t>20</a:t>
            </a:fld>
            <a:endParaRPr lang="en-US"/>
          </a:p>
        </p:txBody>
      </p:sp>
    </p:spTree>
    <p:extLst>
      <p:ext uri="{BB962C8B-B14F-4D97-AF65-F5344CB8AC3E}">
        <p14:creationId xmlns:p14="http://schemas.microsoft.com/office/powerpoint/2010/main" val="2677749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2186C8-9E8E-5D44-18DF-682F0EFB1A0E}"/>
              </a:ext>
            </a:extLst>
          </p:cNvPr>
          <p:cNvSpPr>
            <a:spLocks noGrp="1"/>
          </p:cNvSpPr>
          <p:nvPr>
            <p:ph type="body" idx="1"/>
          </p:nvPr>
        </p:nvSpPr>
        <p:spPr>
          <a:xfrm>
            <a:off x="838200" y="5218115"/>
            <a:ext cx="10515600" cy="820735"/>
          </a:xfrm>
        </p:spPr>
        <p:txBody>
          <a:bodyPr anchor="t">
            <a:normAutofit/>
          </a:bodyPr>
          <a:lstStyle/>
          <a:p>
            <a:r>
              <a:rPr lang="en-US" sz="2000" dirty="0"/>
              <a:t>To improve </a:t>
            </a:r>
            <a:r>
              <a:rPr lang="en-US" sz="2000" b="1" dirty="0"/>
              <a:t>model fairness and efficiency</a:t>
            </a:r>
            <a:r>
              <a:rPr lang="en-US" sz="2000" dirty="0"/>
              <a:t>, we </a:t>
            </a:r>
            <a:r>
              <a:rPr lang="en-US" sz="2000" b="1" dirty="0"/>
              <a:t>reduce the majority class (non-defaulters) by 50%</a:t>
            </a:r>
            <a:r>
              <a:rPr lang="en-US" sz="2000" dirty="0"/>
              <a:t> while keeping all defaulters.</a:t>
            </a:r>
          </a:p>
        </p:txBody>
      </p:sp>
      <p:pic>
        <p:nvPicPr>
          <p:cNvPr id="4" name="Picture 3" descr="A graph with a bar&#10;&#10;AI-generated content may be incorrect.">
            <a:extLst>
              <a:ext uri="{FF2B5EF4-FFF2-40B4-BE49-F238E27FC236}">
                <a16:creationId xmlns:a16="http://schemas.microsoft.com/office/drawing/2014/main" id="{54AF01F8-3FF4-8F46-F259-74D8F2FE0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312" y="819150"/>
            <a:ext cx="9985376" cy="3979999"/>
          </a:xfrm>
          <a:prstGeom prst="rect">
            <a:avLst/>
          </a:prstGeom>
        </p:spPr>
      </p:pic>
      <p:sp>
        <p:nvSpPr>
          <p:cNvPr id="7" name="Slide Number Placeholder 6">
            <a:extLst>
              <a:ext uri="{FF2B5EF4-FFF2-40B4-BE49-F238E27FC236}">
                <a16:creationId xmlns:a16="http://schemas.microsoft.com/office/drawing/2014/main" id="{CCDA3607-DF30-F6AB-CF5C-61969FA1A52D}"/>
              </a:ext>
            </a:extLst>
          </p:cNvPr>
          <p:cNvSpPr>
            <a:spLocks noGrp="1"/>
          </p:cNvSpPr>
          <p:nvPr>
            <p:ph type="sldNum" sz="quarter" idx="12"/>
          </p:nvPr>
        </p:nvSpPr>
        <p:spPr/>
        <p:txBody>
          <a:bodyPr/>
          <a:lstStyle/>
          <a:p>
            <a:fld id="{423756D3-09C1-4465-93F3-D23DDCE2A835}" type="slidenum">
              <a:rPr lang="en-US" smtClean="0"/>
              <a:t>21</a:t>
            </a:fld>
            <a:endParaRPr lang="en-US"/>
          </a:p>
        </p:txBody>
      </p:sp>
    </p:spTree>
    <p:extLst>
      <p:ext uri="{BB962C8B-B14F-4D97-AF65-F5344CB8AC3E}">
        <p14:creationId xmlns:p14="http://schemas.microsoft.com/office/powerpoint/2010/main" val="3837626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DDF8-2D2F-62E8-F898-F373B880E34E}"/>
              </a:ext>
            </a:extLst>
          </p:cNvPr>
          <p:cNvSpPr>
            <a:spLocks noGrp="1"/>
          </p:cNvSpPr>
          <p:nvPr>
            <p:ph type="title"/>
          </p:nvPr>
        </p:nvSpPr>
        <p:spPr>
          <a:xfrm>
            <a:off x="838200" y="2766220"/>
            <a:ext cx="10515600" cy="1325563"/>
          </a:xfrm>
        </p:spPr>
        <p:txBody>
          <a:bodyPr/>
          <a:lstStyle/>
          <a:p>
            <a:r>
              <a:rPr lang="en-US" dirty="0"/>
              <a:t>One Hot Encoding</a:t>
            </a:r>
          </a:p>
        </p:txBody>
      </p:sp>
      <p:sp>
        <p:nvSpPr>
          <p:cNvPr id="3" name="Slide Number Placeholder 2">
            <a:extLst>
              <a:ext uri="{FF2B5EF4-FFF2-40B4-BE49-F238E27FC236}">
                <a16:creationId xmlns:a16="http://schemas.microsoft.com/office/drawing/2014/main" id="{98211347-E407-EF8A-246B-E803065BEFE6}"/>
              </a:ext>
            </a:extLst>
          </p:cNvPr>
          <p:cNvSpPr>
            <a:spLocks noGrp="1"/>
          </p:cNvSpPr>
          <p:nvPr>
            <p:ph type="sldNum" sz="quarter" idx="12"/>
          </p:nvPr>
        </p:nvSpPr>
        <p:spPr/>
        <p:txBody>
          <a:bodyPr/>
          <a:lstStyle/>
          <a:p>
            <a:fld id="{423756D3-09C1-4465-93F3-D23DDCE2A835}" type="slidenum">
              <a:rPr lang="en-US" smtClean="0"/>
              <a:t>22</a:t>
            </a:fld>
            <a:endParaRPr lang="en-US"/>
          </a:p>
        </p:txBody>
      </p:sp>
    </p:spTree>
    <p:extLst>
      <p:ext uri="{BB962C8B-B14F-4D97-AF65-F5344CB8AC3E}">
        <p14:creationId xmlns:p14="http://schemas.microsoft.com/office/powerpoint/2010/main" val="3702933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3ABCE2-836C-8040-07AB-D720652058DD}"/>
              </a:ext>
            </a:extLst>
          </p:cNvPr>
          <p:cNvSpPr>
            <a:spLocks noGrp="1"/>
          </p:cNvSpPr>
          <p:nvPr>
            <p:ph type="body" idx="1"/>
          </p:nvPr>
        </p:nvSpPr>
        <p:spPr>
          <a:xfrm>
            <a:off x="838200" y="836615"/>
            <a:ext cx="10515600" cy="1500187"/>
          </a:xfrm>
        </p:spPr>
        <p:txBody>
          <a:bodyPr>
            <a:normAutofit/>
          </a:bodyPr>
          <a:lstStyle/>
          <a:p>
            <a:r>
              <a:rPr lang="en-US" dirty="0"/>
              <a:t>Machine learning models require numerical input. We convert categorical variables into a format that can be processed effectively using one hot encoding.</a:t>
            </a:r>
          </a:p>
        </p:txBody>
      </p:sp>
      <p:pic>
        <p:nvPicPr>
          <p:cNvPr id="11266" name="Picture 2">
            <a:extLst>
              <a:ext uri="{FF2B5EF4-FFF2-40B4-BE49-F238E27FC236}">
                <a16:creationId xmlns:a16="http://schemas.microsoft.com/office/drawing/2014/main" id="{C1F64856-1CD9-ED04-C3F9-1593618B3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2566988"/>
            <a:ext cx="9620250" cy="24669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7B3B8F3-6604-76C5-E156-9094DB6D19B9}"/>
              </a:ext>
            </a:extLst>
          </p:cNvPr>
          <p:cNvSpPr>
            <a:spLocks noGrp="1"/>
          </p:cNvSpPr>
          <p:nvPr>
            <p:ph type="sldNum" sz="quarter" idx="12"/>
          </p:nvPr>
        </p:nvSpPr>
        <p:spPr/>
        <p:txBody>
          <a:bodyPr/>
          <a:lstStyle/>
          <a:p>
            <a:fld id="{423756D3-09C1-4465-93F3-D23DDCE2A835}" type="slidenum">
              <a:rPr lang="en-US" smtClean="0"/>
              <a:t>23</a:t>
            </a:fld>
            <a:endParaRPr lang="en-US"/>
          </a:p>
        </p:txBody>
      </p:sp>
    </p:spTree>
    <p:extLst>
      <p:ext uri="{BB962C8B-B14F-4D97-AF65-F5344CB8AC3E}">
        <p14:creationId xmlns:p14="http://schemas.microsoft.com/office/powerpoint/2010/main" val="2599839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B58F-97FE-48D4-26CF-BF6FD10F1136}"/>
              </a:ext>
            </a:extLst>
          </p:cNvPr>
          <p:cNvSpPr>
            <a:spLocks noGrp="1"/>
          </p:cNvSpPr>
          <p:nvPr>
            <p:ph type="title"/>
          </p:nvPr>
        </p:nvSpPr>
        <p:spPr>
          <a:xfrm>
            <a:off x="838200" y="2766220"/>
            <a:ext cx="10515600" cy="1325563"/>
          </a:xfrm>
        </p:spPr>
        <p:txBody>
          <a:bodyPr/>
          <a:lstStyle/>
          <a:p>
            <a:r>
              <a:rPr lang="en-US" dirty="0"/>
              <a:t>Train-Test Split &amp; Standardization</a:t>
            </a:r>
          </a:p>
        </p:txBody>
      </p:sp>
      <p:sp>
        <p:nvSpPr>
          <p:cNvPr id="3" name="Slide Number Placeholder 2">
            <a:extLst>
              <a:ext uri="{FF2B5EF4-FFF2-40B4-BE49-F238E27FC236}">
                <a16:creationId xmlns:a16="http://schemas.microsoft.com/office/drawing/2014/main" id="{5FADA41B-91D8-CBEF-30FF-8133B47A015F}"/>
              </a:ext>
            </a:extLst>
          </p:cNvPr>
          <p:cNvSpPr>
            <a:spLocks noGrp="1"/>
          </p:cNvSpPr>
          <p:nvPr>
            <p:ph type="sldNum" sz="quarter" idx="12"/>
          </p:nvPr>
        </p:nvSpPr>
        <p:spPr/>
        <p:txBody>
          <a:bodyPr/>
          <a:lstStyle/>
          <a:p>
            <a:fld id="{423756D3-09C1-4465-93F3-D23DDCE2A835}" type="slidenum">
              <a:rPr lang="en-US" smtClean="0"/>
              <a:t>24</a:t>
            </a:fld>
            <a:endParaRPr lang="en-US"/>
          </a:p>
        </p:txBody>
      </p:sp>
    </p:spTree>
    <p:extLst>
      <p:ext uri="{BB962C8B-B14F-4D97-AF65-F5344CB8AC3E}">
        <p14:creationId xmlns:p14="http://schemas.microsoft.com/office/powerpoint/2010/main" val="2562578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9991D-DA64-398B-DC4D-0A25ED48532C}"/>
              </a:ext>
            </a:extLst>
          </p:cNvPr>
          <p:cNvSpPr>
            <a:spLocks noGrp="1"/>
          </p:cNvSpPr>
          <p:nvPr>
            <p:ph type="title"/>
          </p:nvPr>
        </p:nvSpPr>
        <p:spPr/>
        <p:txBody>
          <a:bodyPr/>
          <a:lstStyle/>
          <a:p>
            <a:r>
              <a:rPr lang="en-US" dirty="0"/>
              <a:t>Train Test Split</a:t>
            </a:r>
          </a:p>
        </p:txBody>
      </p:sp>
      <p:sp>
        <p:nvSpPr>
          <p:cNvPr id="4" name="Rectangle 1">
            <a:extLst>
              <a:ext uri="{FF2B5EF4-FFF2-40B4-BE49-F238E27FC236}">
                <a16:creationId xmlns:a16="http://schemas.microsoft.com/office/drawing/2014/main" id="{A1579BCA-A63D-9007-89A5-5C11A9B7C55F}"/>
              </a:ext>
            </a:extLst>
          </p:cNvPr>
          <p:cNvSpPr>
            <a:spLocks noGrp="1" noChangeArrowheads="1"/>
          </p:cNvSpPr>
          <p:nvPr>
            <p:ph idx="1"/>
          </p:nvPr>
        </p:nvSpPr>
        <p:spPr bwMode="auto">
          <a:xfrm>
            <a:off x="628650" y="1896953"/>
            <a:ext cx="1074180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en-US" altLang="en-US" sz="1800" dirty="0">
                <a:latin typeface="Arial" panose="020B0604020202020204" pitchFamily="34" charset="0"/>
              </a:rPr>
              <a:t>To </a:t>
            </a:r>
            <a:r>
              <a:rPr lang="en-US" altLang="en-US" sz="1800" b="1" dirty="0">
                <a:latin typeface="Arial" panose="020B0604020202020204" pitchFamily="34" charset="0"/>
              </a:rPr>
              <a:t>evaluate model performance fairly</a:t>
            </a:r>
            <a:r>
              <a:rPr lang="en-US" altLang="en-US" sz="1800" dirty="0">
                <a:latin typeface="Arial" panose="020B0604020202020204" pitchFamily="34" charset="0"/>
              </a:rPr>
              <a:t>, we </a:t>
            </a:r>
            <a:r>
              <a:rPr lang="en-US" altLang="en-US" sz="1800" b="1" dirty="0">
                <a:latin typeface="Arial" panose="020B0604020202020204" pitchFamily="34" charset="0"/>
              </a:rPr>
              <a:t>divide the dataset</a:t>
            </a:r>
            <a:r>
              <a:rPr lang="en-US" altLang="en-US" sz="1800" dirty="0">
                <a:latin typeface="Arial" panose="020B0604020202020204" pitchFamily="34" charset="0"/>
              </a:rPr>
              <a:t> into training and testing sets in 80:20 ratio using Stratified Sampling:</a:t>
            </a:r>
          </a:p>
        </p:txBody>
      </p:sp>
      <p:pic>
        <p:nvPicPr>
          <p:cNvPr id="12292" name="Picture 4">
            <a:extLst>
              <a:ext uri="{FF2B5EF4-FFF2-40B4-BE49-F238E27FC236}">
                <a16:creationId xmlns:a16="http://schemas.microsoft.com/office/drawing/2014/main" id="{75AA71FE-647C-043A-4EBA-BBA328A0F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7289" y="2643188"/>
            <a:ext cx="5724525" cy="379416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6E4E99D-A119-2B53-960F-A25E333D342E}"/>
              </a:ext>
            </a:extLst>
          </p:cNvPr>
          <p:cNvSpPr>
            <a:spLocks noGrp="1"/>
          </p:cNvSpPr>
          <p:nvPr>
            <p:ph type="sldNum" sz="quarter" idx="12"/>
          </p:nvPr>
        </p:nvSpPr>
        <p:spPr/>
        <p:txBody>
          <a:bodyPr/>
          <a:lstStyle/>
          <a:p>
            <a:fld id="{423756D3-09C1-4465-93F3-D23DDCE2A835}" type="slidenum">
              <a:rPr lang="en-US" smtClean="0"/>
              <a:t>25</a:t>
            </a:fld>
            <a:endParaRPr lang="en-US"/>
          </a:p>
        </p:txBody>
      </p:sp>
    </p:spTree>
    <p:extLst>
      <p:ext uri="{BB962C8B-B14F-4D97-AF65-F5344CB8AC3E}">
        <p14:creationId xmlns:p14="http://schemas.microsoft.com/office/powerpoint/2010/main" val="3813930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E592-7929-950D-E29C-B3F62A7AB0E6}"/>
              </a:ext>
            </a:extLst>
          </p:cNvPr>
          <p:cNvSpPr>
            <a:spLocks noGrp="1"/>
          </p:cNvSpPr>
          <p:nvPr>
            <p:ph type="title"/>
          </p:nvPr>
        </p:nvSpPr>
        <p:spPr/>
        <p:txBody>
          <a:bodyPr/>
          <a:lstStyle/>
          <a:p>
            <a:r>
              <a:rPr lang="en-US" dirty="0"/>
              <a:t>Model Selection &amp; Methodology</a:t>
            </a:r>
          </a:p>
        </p:txBody>
      </p:sp>
      <p:sp>
        <p:nvSpPr>
          <p:cNvPr id="3" name="Slide Number Placeholder 2">
            <a:extLst>
              <a:ext uri="{FF2B5EF4-FFF2-40B4-BE49-F238E27FC236}">
                <a16:creationId xmlns:a16="http://schemas.microsoft.com/office/drawing/2014/main" id="{E7D2FF13-39BF-B5A2-4538-DB28E00B4A26}"/>
              </a:ext>
            </a:extLst>
          </p:cNvPr>
          <p:cNvSpPr>
            <a:spLocks noGrp="1"/>
          </p:cNvSpPr>
          <p:nvPr>
            <p:ph type="sldNum" sz="quarter" idx="12"/>
          </p:nvPr>
        </p:nvSpPr>
        <p:spPr/>
        <p:txBody>
          <a:bodyPr/>
          <a:lstStyle/>
          <a:p>
            <a:fld id="{423756D3-09C1-4465-93F3-D23DDCE2A835}" type="slidenum">
              <a:rPr lang="en-US" smtClean="0"/>
              <a:t>26</a:t>
            </a:fld>
            <a:endParaRPr lang="en-US"/>
          </a:p>
        </p:txBody>
      </p:sp>
    </p:spTree>
    <p:extLst>
      <p:ext uri="{BB962C8B-B14F-4D97-AF65-F5344CB8AC3E}">
        <p14:creationId xmlns:p14="http://schemas.microsoft.com/office/powerpoint/2010/main" val="1274204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E3DCA-A6AE-1773-B3CE-234738B6CE0C}"/>
              </a:ext>
            </a:extLst>
          </p:cNvPr>
          <p:cNvSpPr>
            <a:spLocks noGrp="1"/>
          </p:cNvSpPr>
          <p:nvPr>
            <p:ph type="title"/>
          </p:nvPr>
        </p:nvSpPr>
        <p:spPr/>
        <p:txBody>
          <a:bodyPr/>
          <a:lstStyle/>
          <a:p>
            <a:r>
              <a:rPr lang="en-US" dirty="0"/>
              <a:t>Logistic Regression (Baseline Model)</a:t>
            </a:r>
          </a:p>
        </p:txBody>
      </p:sp>
      <p:sp>
        <p:nvSpPr>
          <p:cNvPr id="3" name="Content Placeholder 2">
            <a:extLst>
              <a:ext uri="{FF2B5EF4-FFF2-40B4-BE49-F238E27FC236}">
                <a16:creationId xmlns:a16="http://schemas.microsoft.com/office/drawing/2014/main" id="{1C61D3A4-9D47-D173-0EE8-DBAA85752A67}"/>
              </a:ext>
            </a:extLst>
          </p:cNvPr>
          <p:cNvSpPr>
            <a:spLocks noGrp="1"/>
          </p:cNvSpPr>
          <p:nvPr>
            <p:ph idx="1"/>
          </p:nvPr>
        </p:nvSpPr>
        <p:spPr>
          <a:xfrm>
            <a:off x="723900" y="1854199"/>
            <a:ext cx="10744200" cy="4613275"/>
          </a:xfrm>
        </p:spPr>
        <p:txBody>
          <a:bodyPr>
            <a:normAutofit lnSpcReduction="10000"/>
          </a:bodyPr>
          <a:lstStyle/>
          <a:p>
            <a:pPr>
              <a:buFont typeface="Arial" panose="020B0604020202020204" pitchFamily="34" charset="0"/>
              <a:buChar char="•"/>
            </a:pPr>
            <a:r>
              <a:rPr lang="en-US" b="1" dirty="0">
                <a:latin typeface="Red Hat Display" panose="020B0604020202020204"/>
              </a:rPr>
              <a:t>Regularization (L1 Penalty)</a:t>
            </a:r>
            <a:r>
              <a:rPr lang="en-US" dirty="0">
                <a:latin typeface="Red Hat Display" panose="020B0604020202020204"/>
              </a:rPr>
              <a:t> – Improves feature selection</a:t>
            </a:r>
            <a:endParaRPr lang="en-US" b="1" dirty="0">
              <a:latin typeface="Red Hat Display" panose="020B0604020202020204"/>
            </a:endParaRPr>
          </a:p>
          <a:p>
            <a:endParaRPr lang="en-US" dirty="0">
              <a:latin typeface="Red Hat Display" panose="020B0604020202020204"/>
            </a:endParaRPr>
          </a:p>
          <a:p>
            <a:endParaRPr lang="en-US" dirty="0">
              <a:latin typeface="Red Hat Display" panose="020B0604020202020204"/>
            </a:endParaRPr>
          </a:p>
          <a:p>
            <a:endParaRPr lang="en-US" dirty="0">
              <a:latin typeface="Red Hat Display" panose="020B0604020202020204"/>
            </a:endParaRPr>
          </a:p>
          <a:p>
            <a:pPr marL="0" indent="0">
              <a:buNone/>
            </a:pPr>
            <a:endParaRPr lang="en-US" i="1" dirty="0">
              <a:latin typeface="Red Hat Display" panose="020B0604020202020204"/>
            </a:endParaRPr>
          </a:p>
          <a:p>
            <a:pPr marL="0" indent="0">
              <a:buNone/>
            </a:pPr>
            <a:endParaRPr lang="en-US" i="1" dirty="0">
              <a:latin typeface="Red Hat Display" panose="020B0604020202020204"/>
            </a:endParaRPr>
          </a:p>
          <a:p>
            <a:pPr marL="0" indent="0">
              <a:buNone/>
            </a:pPr>
            <a:endParaRPr lang="en-US" i="1" dirty="0">
              <a:latin typeface="Red Hat Display" panose="020B0604020202020204"/>
            </a:endParaRPr>
          </a:p>
          <a:p>
            <a:pPr marL="0" indent="0">
              <a:buNone/>
            </a:pPr>
            <a:endParaRPr lang="en-US" i="1" dirty="0">
              <a:latin typeface="Red Hat Display" panose="020B0604020202020204"/>
            </a:endParaRPr>
          </a:p>
          <a:p>
            <a:pPr marL="0" indent="0">
              <a:buNone/>
            </a:pPr>
            <a:r>
              <a:rPr lang="en-US" sz="2200" i="1" dirty="0">
                <a:latin typeface="Red Hat Display" panose="020B0604020202020204"/>
              </a:rPr>
              <a:t>Pros:</a:t>
            </a:r>
            <a:r>
              <a:rPr lang="en-US" sz="2200" dirty="0">
                <a:latin typeface="Red Hat Display" panose="020B0604020202020204"/>
              </a:rPr>
              <a:t> Efficient, interpretable, works well with standardized data.</a:t>
            </a:r>
            <a:br>
              <a:rPr lang="en-US" sz="2200" dirty="0">
                <a:latin typeface="Red Hat Display" panose="020B0604020202020204"/>
              </a:rPr>
            </a:br>
            <a:r>
              <a:rPr lang="en-US" sz="2200" i="1" dirty="0">
                <a:latin typeface="Red Hat Display" panose="020B0604020202020204"/>
              </a:rPr>
              <a:t>Cons:</a:t>
            </a:r>
            <a:r>
              <a:rPr lang="en-US" sz="2200" dirty="0">
                <a:latin typeface="Red Hat Display" panose="020B0604020202020204"/>
              </a:rPr>
              <a:t> Struggles with non-linear relationships.</a:t>
            </a:r>
          </a:p>
          <a:p>
            <a:endParaRPr lang="en-US" dirty="0">
              <a:latin typeface="Red Hat Display" panose="020B0604020202020204"/>
            </a:endParaRPr>
          </a:p>
        </p:txBody>
      </p:sp>
      <p:graphicFrame>
        <p:nvGraphicFramePr>
          <p:cNvPr id="4" name="Table 3">
            <a:extLst>
              <a:ext uri="{FF2B5EF4-FFF2-40B4-BE49-F238E27FC236}">
                <a16:creationId xmlns:a16="http://schemas.microsoft.com/office/drawing/2014/main" id="{7B4B3056-6917-D3BC-2082-827EB469C3EB}"/>
              </a:ext>
            </a:extLst>
          </p:cNvPr>
          <p:cNvGraphicFramePr>
            <a:graphicFrameLocks noGrp="1"/>
          </p:cNvGraphicFramePr>
          <p:nvPr>
            <p:extLst>
              <p:ext uri="{D42A27DB-BD31-4B8C-83A1-F6EECF244321}">
                <p14:modId xmlns:p14="http://schemas.microsoft.com/office/powerpoint/2010/main" val="949894334"/>
              </p:ext>
            </p:extLst>
          </p:nvPr>
        </p:nvGraphicFramePr>
        <p:xfrm>
          <a:off x="1604963" y="2407696"/>
          <a:ext cx="8982074" cy="2754857"/>
        </p:xfrm>
        <a:graphic>
          <a:graphicData uri="http://schemas.openxmlformats.org/drawingml/2006/table">
            <a:tbl>
              <a:tblPr>
                <a:tableStyleId>{073A0DAA-6AF3-43AB-8588-CEC1D06C72B9}</a:tableStyleId>
              </a:tblPr>
              <a:tblGrid>
                <a:gridCol w="2095817">
                  <a:extLst>
                    <a:ext uri="{9D8B030D-6E8A-4147-A177-3AD203B41FA5}">
                      <a16:colId xmlns:a16="http://schemas.microsoft.com/office/drawing/2014/main" val="28489349"/>
                    </a:ext>
                  </a:extLst>
                </a:gridCol>
                <a:gridCol w="3485900">
                  <a:extLst>
                    <a:ext uri="{9D8B030D-6E8A-4147-A177-3AD203B41FA5}">
                      <a16:colId xmlns:a16="http://schemas.microsoft.com/office/drawing/2014/main" val="2367338452"/>
                    </a:ext>
                  </a:extLst>
                </a:gridCol>
                <a:gridCol w="3400357">
                  <a:extLst>
                    <a:ext uri="{9D8B030D-6E8A-4147-A177-3AD203B41FA5}">
                      <a16:colId xmlns:a16="http://schemas.microsoft.com/office/drawing/2014/main" val="121763636"/>
                    </a:ext>
                  </a:extLst>
                </a:gridCol>
              </a:tblGrid>
              <a:tr h="393551">
                <a:tc rowSpan="2">
                  <a:txBody>
                    <a:bodyPr/>
                    <a:lstStyle/>
                    <a:p>
                      <a:pPr algn="ctr" fontAlgn="ctr"/>
                      <a:r>
                        <a:rPr lang="en-US" sz="2000" b="1" u="none" strike="noStrike" dirty="0">
                          <a:solidFill>
                            <a:srgbClr val="000000"/>
                          </a:solidFill>
                          <a:effectLst/>
                        </a:rPr>
                        <a:t>Metric</a:t>
                      </a:r>
                      <a:endParaRPr lang="en-US" sz="2000" b="1" i="0" u="none" strike="noStrike" dirty="0">
                        <a:solidFill>
                          <a:srgbClr val="000000"/>
                        </a:solidFill>
                        <a:effectLst/>
                        <a:latin typeface="Aptos Narrow" panose="020B0004020202020204" pitchFamily="34" charset="0"/>
                      </a:endParaRPr>
                    </a:p>
                  </a:txBody>
                  <a:tcPr marL="6350" marR="6350" marT="6350" marB="0" anchor="ctr"/>
                </a:tc>
                <a:tc gridSpan="2">
                  <a:txBody>
                    <a:bodyPr/>
                    <a:lstStyle/>
                    <a:p>
                      <a:pPr algn="ctr" fontAlgn="b"/>
                      <a:r>
                        <a:rPr lang="en-US" sz="2000" b="1" u="none" strike="noStrike">
                          <a:solidFill>
                            <a:srgbClr val="000000"/>
                          </a:solidFill>
                          <a:effectLst/>
                        </a:rPr>
                        <a:t>Logistic Regression </a:t>
                      </a:r>
                      <a:endParaRPr lang="en-US" sz="2000" b="1" i="0" u="none" strike="noStrike">
                        <a:solidFill>
                          <a:srgbClr val="000000"/>
                        </a:solidFill>
                        <a:effectLst/>
                        <a:latin typeface="Aptos Narrow" panose="020B0004020202020204" pitchFamily="34" charset="0"/>
                      </a:endParaRPr>
                    </a:p>
                  </a:txBody>
                  <a:tcPr marL="6350" marR="6350" marT="6350" marB="0" anchor="b"/>
                </a:tc>
                <a:tc hMerge="1">
                  <a:txBody>
                    <a:bodyPr/>
                    <a:lstStyle/>
                    <a:p>
                      <a:endParaRPr lang="en-US"/>
                    </a:p>
                  </a:txBody>
                  <a:tcPr/>
                </a:tc>
                <a:extLst>
                  <a:ext uri="{0D108BD9-81ED-4DB2-BD59-A6C34878D82A}">
                    <a16:rowId xmlns:a16="http://schemas.microsoft.com/office/drawing/2014/main" val="523175370"/>
                  </a:ext>
                </a:extLst>
              </a:tr>
              <a:tr h="393551">
                <a:tc vMerge="1">
                  <a:txBody>
                    <a:bodyPr/>
                    <a:lstStyle/>
                    <a:p>
                      <a:endParaRPr lang="en-US"/>
                    </a:p>
                  </a:txBody>
                  <a:tcPr/>
                </a:tc>
                <a:tc>
                  <a:txBody>
                    <a:bodyPr/>
                    <a:lstStyle/>
                    <a:p>
                      <a:pPr algn="ctr" fontAlgn="b"/>
                      <a:r>
                        <a:rPr lang="en-US" sz="2000" b="0" u="none" strike="noStrike">
                          <a:solidFill>
                            <a:srgbClr val="000000"/>
                          </a:solidFill>
                          <a:effectLst/>
                        </a:rPr>
                        <a:t>Train Data</a:t>
                      </a:r>
                      <a:endParaRPr lang="en-US" sz="20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2000" b="0" u="none" strike="noStrike">
                          <a:solidFill>
                            <a:srgbClr val="000000"/>
                          </a:solidFill>
                          <a:effectLst/>
                        </a:rPr>
                        <a:t>Test Data</a:t>
                      </a:r>
                      <a:endParaRPr lang="en-US" sz="20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730495065"/>
                  </a:ext>
                </a:extLst>
              </a:tr>
              <a:tr h="393551">
                <a:tc>
                  <a:txBody>
                    <a:bodyPr/>
                    <a:lstStyle/>
                    <a:p>
                      <a:pPr algn="ctr" fontAlgn="b"/>
                      <a:r>
                        <a:rPr lang="en-US" sz="2000" b="1" u="none" strike="noStrike" dirty="0">
                          <a:solidFill>
                            <a:srgbClr val="000000"/>
                          </a:solidFill>
                          <a:effectLst/>
                        </a:rPr>
                        <a:t>Accuracy</a:t>
                      </a:r>
                      <a:endParaRPr lang="en-US" sz="2000" b="1" i="0" u="none" strike="noStrike" dirty="0">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2000" b="0" u="none" strike="noStrike">
                          <a:solidFill>
                            <a:srgbClr val="000000"/>
                          </a:solidFill>
                          <a:effectLst/>
                        </a:rPr>
                        <a:t>67%</a:t>
                      </a:r>
                      <a:endParaRPr lang="en-US" sz="20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2000" b="0" u="none" strike="noStrike">
                          <a:solidFill>
                            <a:srgbClr val="000000"/>
                          </a:solidFill>
                          <a:effectLst/>
                        </a:rPr>
                        <a:t>67%</a:t>
                      </a:r>
                      <a:endParaRPr lang="en-US" sz="20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737743450"/>
                  </a:ext>
                </a:extLst>
              </a:tr>
              <a:tr h="393551">
                <a:tc>
                  <a:txBody>
                    <a:bodyPr/>
                    <a:lstStyle/>
                    <a:p>
                      <a:pPr algn="ctr" fontAlgn="b"/>
                      <a:r>
                        <a:rPr lang="en-US" sz="2000" b="1" u="none" strike="noStrike" dirty="0">
                          <a:solidFill>
                            <a:srgbClr val="000000"/>
                          </a:solidFill>
                          <a:effectLst/>
                        </a:rPr>
                        <a:t>Precision</a:t>
                      </a:r>
                      <a:endParaRPr lang="en-US" sz="2000" b="1" i="0" u="none" strike="noStrike" dirty="0">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2000" b="0" u="none" strike="noStrike">
                          <a:solidFill>
                            <a:srgbClr val="000000"/>
                          </a:solidFill>
                          <a:effectLst/>
                        </a:rPr>
                        <a:t>28%</a:t>
                      </a:r>
                      <a:endParaRPr lang="en-US" sz="20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2000" b="0" u="none" strike="noStrike">
                          <a:solidFill>
                            <a:srgbClr val="000000"/>
                          </a:solidFill>
                          <a:effectLst/>
                        </a:rPr>
                        <a:t>27%</a:t>
                      </a:r>
                      <a:endParaRPr lang="en-US" sz="20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037814930"/>
                  </a:ext>
                </a:extLst>
              </a:tr>
              <a:tr h="393551">
                <a:tc>
                  <a:txBody>
                    <a:bodyPr/>
                    <a:lstStyle/>
                    <a:p>
                      <a:pPr algn="ctr" fontAlgn="b"/>
                      <a:r>
                        <a:rPr lang="en-US" sz="2000" b="1" u="none" strike="noStrike">
                          <a:solidFill>
                            <a:srgbClr val="000000"/>
                          </a:solidFill>
                          <a:effectLst/>
                        </a:rPr>
                        <a:t>Recall</a:t>
                      </a:r>
                      <a:endParaRPr lang="en-US" sz="2000" b="1"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2000" b="0" u="none" strike="noStrike">
                          <a:solidFill>
                            <a:srgbClr val="000000"/>
                          </a:solidFill>
                          <a:effectLst/>
                        </a:rPr>
                        <a:t>66%</a:t>
                      </a:r>
                      <a:endParaRPr lang="en-US" sz="20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2000" b="0" u="none" strike="noStrike">
                          <a:solidFill>
                            <a:srgbClr val="000000"/>
                          </a:solidFill>
                          <a:effectLst/>
                        </a:rPr>
                        <a:t>65%</a:t>
                      </a:r>
                      <a:endParaRPr lang="en-US" sz="20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139176148"/>
                  </a:ext>
                </a:extLst>
              </a:tr>
              <a:tr h="393551">
                <a:tc>
                  <a:txBody>
                    <a:bodyPr/>
                    <a:lstStyle/>
                    <a:p>
                      <a:pPr algn="ctr" fontAlgn="b"/>
                      <a:r>
                        <a:rPr lang="en-US" sz="2000" b="1" u="none" strike="noStrike">
                          <a:solidFill>
                            <a:srgbClr val="000000"/>
                          </a:solidFill>
                          <a:effectLst/>
                        </a:rPr>
                        <a:t>F1 Score</a:t>
                      </a:r>
                      <a:endParaRPr lang="en-US" sz="2000" b="1"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2000" b="0" u="none" strike="noStrike">
                          <a:solidFill>
                            <a:srgbClr val="000000"/>
                          </a:solidFill>
                          <a:effectLst/>
                        </a:rPr>
                        <a:t>39%</a:t>
                      </a:r>
                      <a:endParaRPr lang="en-US" sz="20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2000" b="0" u="none" strike="noStrike">
                          <a:solidFill>
                            <a:srgbClr val="000000"/>
                          </a:solidFill>
                          <a:effectLst/>
                        </a:rPr>
                        <a:t>38%</a:t>
                      </a:r>
                      <a:endParaRPr lang="en-US" sz="20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4040569501"/>
                  </a:ext>
                </a:extLst>
              </a:tr>
              <a:tr h="393551">
                <a:tc>
                  <a:txBody>
                    <a:bodyPr/>
                    <a:lstStyle/>
                    <a:p>
                      <a:pPr algn="ctr" fontAlgn="b"/>
                      <a:r>
                        <a:rPr lang="en-US" sz="2000" b="1" u="none" strike="noStrike">
                          <a:solidFill>
                            <a:srgbClr val="000000"/>
                          </a:solidFill>
                          <a:effectLst/>
                        </a:rPr>
                        <a:t>ROC-AUC</a:t>
                      </a:r>
                      <a:endParaRPr lang="en-US" sz="2000" b="1"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2000" b="0" u="none" strike="noStrike">
                          <a:solidFill>
                            <a:srgbClr val="000000"/>
                          </a:solidFill>
                          <a:effectLst/>
                        </a:rPr>
                        <a:t>73%</a:t>
                      </a:r>
                      <a:endParaRPr lang="en-US" sz="20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2000" b="0" u="none" strike="noStrike" dirty="0">
                          <a:solidFill>
                            <a:srgbClr val="000000"/>
                          </a:solidFill>
                          <a:effectLst/>
                        </a:rPr>
                        <a:t>72%</a:t>
                      </a:r>
                      <a:endParaRPr lang="en-US" sz="20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184990999"/>
                  </a:ext>
                </a:extLst>
              </a:tr>
            </a:tbl>
          </a:graphicData>
        </a:graphic>
      </p:graphicFrame>
      <p:sp>
        <p:nvSpPr>
          <p:cNvPr id="5" name="Slide Number Placeholder 4">
            <a:extLst>
              <a:ext uri="{FF2B5EF4-FFF2-40B4-BE49-F238E27FC236}">
                <a16:creationId xmlns:a16="http://schemas.microsoft.com/office/drawing/2014/main" id="{164B1DE3-DE75-AF45-0963-A828093CAB19}"/>
              </a:ext>
            </a:extLst>
          </p:cNvPr>
          <p:cNvSpPr>
            <a:spLocks noGrp="1"/>
          </p:cNvSpPr>
          <p:nvPr>
            <p:ph type="sldNum" sz="quarter" idx="12"/>
          </p:nvPr>
        </p:nvSpPr>
        <p:spPr/>
        <p:txBody>
          <a:bodyPr/>
          <a:lstStyle/>
          <a:p>
            <a:fld id="{423756D3-09C1-4465-93F3-D23DDCE2A835}" type="slidenum">
              <a:rPr lang="en-US" smtClean="0"/>
              <a:t>27</a:t>
            </a:fld>
            <a:endParaRPr lang="en-US"/>
          </a:p>
        </p:txBody>
      </p:sp>
    </p:spTree>
    <p:extLst>
      <p:ext uri="{BB962C8B-B14F-4D97-AF65-F5344CB8AC3E}">
        <p14:creationId xmlns:p14="http://schemas.microsoft.com/office/powerpoint/2010/main" val="2173027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730F-1372-19D3-7DDF-E4E40B5D927F}"/>
              </a:ext>
            </a:extLst>
          </p:cNvPr>
          <p:cNvSpPr>
            <a:spLocks noGrp="1"/>
          </p:cNvSpPr>
          <p:nvPr>
            <p:ph type="title"/>
          </p:nvPr>
        </p:nvSpPr>
        <p:spPr/>
        <p:txBody>
          <a:bodyPr/>
          <a:lstStyle/>
          <a:p>
            <a:r>
              <a:rPr lang="en-US" dirty="0"/>
              <a:t>Confusion Matrix &amp; AUC- ROC Curve</a:t>
            </a:r>
          </a:p>
        </p:txBody>
      </p:sp>
      <p:pic>
        <p:nvPicPr>
          <p:cNvPr id="6" name="Picture 5">
            <a:extLst>
              <a:ext uri="{FF2B5EF4-FFF2-40B4-BE49-F238E27FC236}">
                <a16:creationId xmlns:a16="http://schemas.microsoft.com/office/drawing/2014/main" id="{46597820-30E4-96F3-8B55-99AD4F345F8D}"/>
              </a:ext>
            </a:extLst>
          </p:cNvPr>
          <p:cNvPicPr>
            <a:picLocks noChangeAspect="1"/>
          </p:cNvPicPr>
          <p:nvPr/>
        </p:nvPicPr>
        <p:blipFill>
          <a:blip r:embed="rId2"/>
          <a:stretch>
            <a:fillRect/>
          </a:stretch>
        </p:blipFill>
        <p:spPr>
          <a:xfrm>
            <a:off x="5865679" y="1679542"/>
            <a:ext cx="5745298" cy="4476750"/>
          </a:xfrm>
          <a:prstGeom prst="rect">
            <a:avLst/>
          </a:prstGeom>
          <a:effectLst>
            <a:outerShdw blurRad="50800" dist="190500" dir="2700000" algn="tl" rotWithShape="0">
              <a:prstClr val="black">
                <a:alpha val="40000"/>
              </a:prstClr>
            </a:outerShdw>
          </a:effectLst>
        </p:spPr>
      </p:pic>
      <p:pic>
        <p:nvPicPr>
          <p:cNvPr id="8" name="Picture 7">
            <a:extLst>
              <a:ext uri="{FF2B5EF4-FFF2-40B4-BE49-F238E27FC236}">
                <a16:creationId xmlns:a16="http://schemas.microsoft.com/office/drawing/2014/main" id="{FD636B94-BE7E-F117-928A-D7D321ACAB28}"/>
              </a:ext>
            </a:extLst>
          </p:cNvPr>
          <p:cNvPicPr>
            <a:picLocks noChangeAspect="1"/>
          </p:cNvPicPr>
          <p:nvPr/>
        </p:nvPicPr>
        <p:blipFill>
          <a:blip r:embed="rId3"/>
          <a:stretch>
            <a:fillRect/>
          </a:stretch>
        </p:blipFill>
        <p:spPr>
          <a:xfrm>
            <a:off x="581023" y="1679542"/>
            <a:ext cx="5029200" cy="4476750"/>
          </a:xfrm>
          <a:prstGeom prst="rect">
            <a:avLst/>
          </a:prstGeom>
          <a:effectLst>
            <a:outerShdw blurRad="50800" dist="190500" dir="2700000" algn="tl" rotWithShape="0">
              <a:prstClr val="black">
                <a:alpha val="40000"/>
              </a:prstClr>
            </a:outerShdw>
          </a:effectLst>
        </p:spPr>
      </p:pic>
      <p:sp>
        <p:nvSpPr>
          <p:cNvPr id="10" name="Slide Number Placeholder 9">
            <a:extLst>
              <a:ext uri="{FF2B5EF4-FFF2-40B4-BE49-F238E27FC236}">
                <a16:creationId xmlns:a16="http://schemas.microsoft.com/office/drawing/2014/main" id="{14C954E0-FFAE-4DA8-9750-2CF2A6996FE5}"/>
              </a:ext>
            </a:extLst>
          </p:cNvPr>
          <p:cNvSpPr>
            <a:spLocks noGrp="1"/>
          </p:cNvSpPr>
          <p:nvPr>
            <p:ph type="sldNum" sz="quarter" idx="12"/>
          </p:nvPr>
        </p:nvSpPr>
        <p:spPr/>
        <p:txBody>
          <a:bodyPr/>
          <a:lstStyle/>
          <a:p>
            <a:fld id="{423756D3-09C1-4465-93F3-D23DDCE2A835}" type="slidenum">
              <a:rPr lang="en-US" smtClean="0"/>
              <a:t>28</a:t>
            </a:fld>
            <a:endParaRPr lang="en-US"/>
          </a:p>
        </p:txBody>
      </p:sp>
    </p:spTree>
    <p:extLst>
      <p:ext uri="{BB962C8B-B14F-4D97-AF65-F5344CB8AC3E}">
        <p14:creationId xmlns:p14="http://schemas.microsoft.com/office/powerpoint/2010/main" val="2061694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1FA86-A261-EA41-DD78-0AF10A21EE29}"/>
              </a:ext>
            </a:extLst>
          </p:cNvPr>
          <p:cNvSpPr>
            <a:spLocks noGrp="1"/>
          </p:cNvSpPr>
          <p:nvPr>
            <p:ph type="title"/>
          </p:nvPr>
        </p:nvSpPr>
        <p:spPr>
          <a:xfrm>
            <a:off x="854855" y="638075"/>
            <a:ext cx="10515600" cy="753554"/>
          </a:xfrm>
        </p:spPr>
        <p:txBody>
          <a:bodyPr anchor="ctr">
            <a:normAutofit/>
          </a:bodyPr>
          <a:lstStyle/>
          <a:p>
            <a:r>
              <a:rPr lang="en-US" dirty="0"/>
              <a:t>Feature Importance</a:t>
            </a:r>
          </a:p>
        </p:txBody>
      </p:sp>
      <p:pic>
        <p:nvPicPr>
          <p:cNvPr id="4" name="Picture 3">
            <a:extLst>
              <a:ext uri="{FF2B5EF4-FFF2-40B4-BE49-F238E27FC236}">
                <a16:creationId xmlns:a16="http://schemas.microsoft.com/office/drawing/2014/main" id="{E34EB5B6-A3A7-A0B9-BC83-C182191DFCC8}"/>
              </a:ext>
            </a:extLst>
          </p:cNvPr>
          <p:cNvPicPr>
            <a:picLocks noChangeAspect="1"/>
          </p:cNvPicPr>
          <p:nvPr/>
        </p:nvPicPr>
        <p:blipFill>
          <a:blip r:embed="rId2"/>
          <a:stretch>
            <a:fillRect/>
          </a:stretch>
        </p:blipFill>
        <p:spPr>
          <a:xfrm>
            <a:off x="1689490" y="1659188"/>
            <a:ext cx="8813020" cy="4560737"/>
          </a:xfrm>
          <a:prstGeom prst="rect">
            <a:avLst/>
          </a:prstGeom>
          <a:noFill/>
          <a:effectLst>
            <a:outerShdw blurRad="50800" dist="266700" dir="2700000" algn="tl" rotWithShape="0">
              <a:prstClr val="black">
                <a:alpha val="40000"/>
              </a:prstClr>
            </a:outerShdw>
          </a:effectLst>
        </p:spPr>
      </p:pic>
      <p:sp>
        <p:nvSpPr>
          <p:cNvPr id="6" name="Slide Number Placeholder 5">
            <a:extLst>
              <a:ext uri="{FF2B5EF4-FFF2-40B4-BE49-F238E27FC236}">
                <a16:creationId xmlns:a16="http://schemas.microsoft.com/office/drawing/2014/main" id="{ECEF4DE2-BA20-31C1-E7AB-BCC20056AF6A}"/>
              </a:ext>
            </a:extLst>
          </p:cNvPr>
          <p:cNvSpPr>
            <a:spLocks noGrp="1"/>
          </p:cNvSpPr>
          <p:nvPr>
            <p:ph type="sldNum" sz="quarter" idx="12"/>
          </p:nvPr>
        </p:nvSpPr>
        <p:spPr/>
        <p:txBody>
          <a:bodyPr/>
          <a:lstStyle/>
          <a:p>
            <a:fld id="{423756D3-09C1-4465-93F3-D23DDCE2A835}" type="slidenum">
              <a:rPr lang="en-US" smtClean="0"/>
              <a:t>29</a:t>
            </a:fld>
            <a:endParaRPr lang="en-US"/>
          </a:p>
        </p:txBody>
      </p:sp>
    </p:spTree>
    <p:extLst>
      <p:ext uri="{BB962C8B-B14F-4D97-AF65-F5344CB8AC3E}">
        <p14:creationId xmlns:p14="http://schemas.microsoft.com/office/powerpoint/2010/main" val="3172811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74E160-F9FC-FAD7-2331-C4C07D6F9E2C}"/>
              </a:ext>
            </a:extLst>
          </p:cNvPr>
          <p:cNvSpPr>
            <a:spLocks noGrp="1"/>
          </p:cNvSpPr>
          <p:nvPr>
            <p:ph type="sldNum" sz="quarter" idx="12"/>
          </p:nvPr>
        </p:nvSpPr>
        <p:spPr/>
        <p:txBody>
          <a:bodyPr/>
          <a:lstStyle/>
          <a:p>
            <a:fld id="{423756D3-09C1-4465-93F3-D23DDCE2A835}" type="slidenum">
              <a:rPr lang="en-US" smtClean="0"/>
              <a:t>3</a:t>
            </a:fld>
            <a:endParaRPr lang="en-US"/>
          </a:p>
        </p:txBody>
      </p:sp>
      <p:pic>
        <p:nvPicPr>
          <p:cNvPr id="3" name="ALY6020FinalProject">
            <a:hlinkClick r:id="" action="ppaction://media"/>
            <a:extLst>
              <a:ext uri="{FF2B5EF4-FFF2-40B4-BE49-F238E27FC236}">
                <a16:creationId xmlns:a16="http://schemas.microsoft.com/office/drawing/2014/main" id="{46BA7D97-9DF3-4E52-7C96-FE89EC21466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 y="0"/>
            <a:ext cx="12195175" cy="6859786"/>
          </a:xfrm>
          <a:prstGeom prst="rect">
            <a:avLst/>
          </a:prstGeom>
        </p:spPr>
      </p:pic>
    </p:spTree>
    <p:extLst>
      <p:ext uri="{BB962C8B-B14F-4D97-AF65-F5344CB8AC3E}">
        <p14:creationId xmlns:p14="http://schemas.microsoft.com/office/powerpoint/2010/main" val="123740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7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20A30-4A5A-821C-EE08-EBE0CE461018}"/>
              </a:ext>
            </a:extLst>
          </p:cNvPr>
          <p:cNvSpPr>
            <a:spLocks noGrp="1"/>
          </p:cNvSpPr>
          <p:nvPr>
            <p:ph type="title"/>
          </p:nvPr>
        </p:nvSpPr>
        <p:spPr/>
        <p:txBody>
          <a:bodyPr/>
          <a:lstStyle/>
          <a:p>
            <a:r>
              <a:rPr lang="en-US" dirty="0"/>
              <a:t>Random Forest Classifier</a:t>
            </a:r>
          </a:p>
        </p:txBody>
      </p:sp>
      <p:sp>
        <p:nvSpPr>
          <p:cNvPr id="3" name="Content Placeholder 2">
            <a:extLst>
              <a:ext uri="{FF2B5EF4-FFF2-40B4-BE49-F238E27FC236}">
                <a16:creationId xmlns:a16="http://schemas.microsoft.com/office/drawing/2014/main" id="{6AA0FA1B-AAAE-F42F-17A3-58FA8BE41E6B}"/>
              </a:ext>
            </a:extLst>
          </p:cNvPr>
          <p:cNvSpPr>
            <a:spLocks noGrp="1"/>
          </p:cNvSpPr>
          <p:nvPr>
            <p:ph idx="1"/>
          </p:nvPr>
        </p:nvSpPr>
        <p:spPr>
          <a:xfrm>
            <a:off x="523875" y="1825625"/>
            <a:ext cx="10829925" cy="4470400"/>
          </a:xfrm>
        </p:spPr>
        <p:txBody>
          <a:bodyPr>
            <a:normAutofit fontScale="70000" lnSpcReduction="20000"/>
          </a:bodyPr>
          <a:lstStyle/>
          <a:p>
            <a:r>
              <a:rPr lang="en-US" b="0" dirty="0">
                <a:solidFill>
                  <a:srgbClr val="000000"/>
                </a:solidFill>
                <a:effectLst/>
                <a:latin typeface="Consolas" panose="020B0609020204030204" pitchFamily="49" charset="0"/>
              </a:rPr>
              <a:t>n_estimators=</a:t>
            </a:r>
            <a:r>
              <a:rPr lang="en-US" b="0" dirty="0">
                <a:solidFill>
                  <a:srgbClr val="098658"/>
                </a:solidFill>
                <a:effectLst/>
                <a:latin typeface="Consolas" panose="020B0609020204030204" pitchFamily="49" charset="0"/>
              </a:rPr>
              <a:t>600</a:t>
            </a:r>
            <a:r>
              <a:rPr lang="en-US" b="0" dirty="0">
                <a:solidFill>
                  <a:srgbClr val="000000"/>
                </a:solidFill>
                <a:effectLst/>
                <a:latin typeface="Consolas" panose="020B0609020204030204" pitchFamily="49" charset="0"/>
              </a:rPr>
              <a:t>,max_depth=</a:t>
            </a:r>
            <a:r>
              <a:rPr lang="en-US" b="0" dirty="0">
                <a:solidFill>
                  <a:srgbClr val="098658"/>
                </a:solidFill>
                <a:effectLst/>
                <a:latin typeface="Consolas" panose="020B0609020204030204" pitchFamily="49" charset="0"/>
              </a:rPr>
              <a:t>6</a:t>
            </a:r>
            <a:r>
              <a:rPr lang="en-US" b="0" dirty="0">
                <a:solidFill>
                  <a:srgbClr val="000000"/>
                </a:solidFill>
                <a:effectLst/>
                <a:latin typeface="Consolas" panose="020B0609020204030204" pitchFamily="49" charset="0"/>
              </a:rPr>
              <a:t>, min_samples_leaf=</a:t>
            </a:r>
            <a:r>
              <a:rPr lang="en-US" b="0" dirty="0">
                <a:solidFill>
                  <a:srgbClr val="098658"/>
                </a:solidFill>
                <a:effectLst/>
                <a:latin typeface="Consolas" panose="020B0609020204030204" pitchFamily="49" charset="0"/>
              </a:rPr>
              <a:t>8</a:t>
            </a:r>
            <a:endParaRPr lang="en-US" b="0" dirty="0">
              <a:solidFill>
                <a:srgbClr val="000000"/>
              </a:solidFill>
              <a:effectLst/>
              <a:latin typeface="Consolas" panose="020B0609020204030204" pitchFamily="49" charset="0"/>
            </a:endParaRPr>
          </a:p>
          <a:p>
            <a:endParaRPr lang="en-US" dirty="0"/>
          </a:p>
          <a:p>
            <a:endParaRPr lang="en-US" dirty="0"/>
          </a:p>
          <a:p>
            <a:endParaRPr lang="en-US" dirty="0"/>
          </a:p>
          <a:p>
            <a:endParaRPr lang="en-US" dirty="0"/>
          </a:p>
          <a:p>
            <a:endParaRPr lang="en-US" dirty="0"/>
          </a:p>
          <a:p>
            <a:endParaRPr lang="en-US" dirty="0"/>
          </a:p>
          <a:p>
            <a:endParaRPr lang="en-US" i="1" dirty="0"/>
          </a:p>
          <a:p>
            <a:endParaRPr lang="en-US" i="1" dirty="0"/>
          </a:p>
          <a:p>
            <a:endParaRPr lang="en-US" i="1" dirty="0"/>
          </a:p>
          <a:p>
            <a:endParaRPr lang="en-US" i="1" dirty="0"/>
          </a:p>
          <a:p>
            <a:pPr marL="0" indent="0">
              <a:buNone/>
            </a:pPr>
            <a:r>
              <a:rPr lang="en-US" sz="3100" i="1" dirty="0"/>
              <a:t>Pros:</a:t>
            </a:r>
            <a:r>
              <a:rPr lang="en-US" sz="3100" dirty="0"/>
              <a:t> Handles imbalanced data, better feature importance.</a:t>
            </a:r>
          </a:p>
          <a:p>
            <a:pPr marL="0" indent="0">
              <a:buNone/>
            </a:pPr>
            <a:r>
              <a:rPr lang="en-US" sz="3100" i="1" dirty="0"/>
              <a:t>Cons:</a:t>
            </a:r>
            <a:r>
              <a:rPr lang="en-US" sz="3100" dirty="0"/>
              <a:t> Slightly more complex, risk of overfitting.</a:t>
            </a:r>
          </a:p>
          <a:p>
            <a:endParaRPr lang="en-US" dirty="0"/>
          </a:p>
        </p:txBody>
      </p:sp>
      <p:graphicFrame>
        <p:nvGraphicFramePr>
          <p:cNvPr id="4" name="Table 3">
            <a:extLst>
              <a:ext uri="{FF2B5EF4-FFF2-40B4-BE49-F238E27FC236}">
                <a16:creationId xmlns:a16="http://schemas.microsoft.com/office/drawing/2014/main" id="{B0756ABC-71FB-433A-4B65-EF9718D91156}"/>
              </a:ext>
            </a:extLst>
          </p:cNvPr>
          <p:cNvGraphicFramePr>
            <a:graphicFrameLocks noGrp="1"/>
          </p:cNvGraphicFramePr>
          <p:nvPr>
            <p:extLst>
              <p:ext uri="{D42A27DB-BD31-4B8C-83A1-F6EECF244321}">
                <p14:modId xmlns:p14="http://schemas.microsoft.com/office/powerpoint/2010/main" val="3925595403"/>
              </p:ext>
            </p:extLst>
          </p:nvPr>
        </p:nvGraphicFramePr>
        <p:xfrm>
          <a:off x="1328737" y="2324100"/>
          <a:ext cx="9534526" cy="3002202"/>
        </p:xfrm>
        <a:graphic>
          <a:graphicData uri="http://schemas.openxmlformats.org/drawingml/2006/table">
            <a:tbl>
              <a:tblPr>
                <a:tableStyleId>{073A0DAA-6AF3-43AB-8588-CEC1D06C72B9}</a:tableStyleId>
              </a:tblPr>
              <a:tblGrid>
                <a:gridCol w="2525359">
                  <a:extLst>
                    <a:ext uri="{9D8B030D-6E8A-4147-A177-3AD203B41FA5}">
                      <a16:colId xmlns:a16="http://schemas.microsoft.com/office/drawing/2014/main" val="2790536805"/>
                    </a:ext>
                  </a:extLst>
                </a:gridCol>
                <a:gridCol w="3556121">
                  <a:extLst>
                    <a:ext uri="{9D8B030D-6E8A-4147-A177-3AD203B41FA5}">
                      <a16:colId xmlns:a16="http://schemas.microsoft.com/office/drawing/2014/main" val="3536367429"/>
                    </a:ext>
                  </a:extLst>
                </a:gridCol>
                <a:gridCol w="3453046">
                  <a:extLst>
                    <a:ext uri="{9D8B030D-6E8A-4147-A177-3AD203B41FA5}">
                      <a16:colId xmlns:a16="http://schemas.microsoft.com/office/drawing/2014/main" val="3394726091"/>
                    </a:ext>
                  </a:extLst>
                </a:gridCol>
              </a:tblGrid>
              <a:tr h="462321">
                <a:tc rowSpan="2">
                  <a:txBody>
                    <a:bodyPr/>
                    <a:lstStyle/>
                    <a:p>
                      <a:pPr marL="0" algn="ctr" defTabSz="914400" rtl="0" eaLnBrk="1" fontAlgn="ctr" latinLnBrk="0" hangingPunct="1"/>
                      <a:r>
                        <a:rPr lang="en-US" sz="2000" b="1" u="none" strike="noStrike" kern="1200" dirty="0">
                          <a:solidFill>
                            <a:srgbClr val="000000"/>
                          </a:solidFill>
                          <a:effectLst/>
                        </a:rPr>
                        <a:t>Metric</a:t>
                      </a:r>
                      <a:endParaRPr lang="en-US" sz="2000" b="1" u="none" strike="noStrike" kern="1200" dirty="0">
                        <a:solidFill>
                          <a:srgbClr val="000000"/>
                        </a:solidFill>
                        <a:effectLst/>
                        <a:latin typeface="+mn-lt"/>
                        <a:ea typeface="+mn-ea"/>
                        <a:cs typeface="+mn-cs"/>
                      </a:endParaRPr>
                    </a:p>
                  </a:txBody>
                  <a:tcPr marL="6350" marR="6350" marT="6350" marB="0" anchor="ctr"/>
                </a:tc>
                <a:tc gridSpan="2">
                  <a:txBody>
                    <a:bodyPr/>
                    <a:lstStyle/>
                    <a:p>
                      <a:pPr marL="0" algn="ctr" defTabSz="914400" rtl="0" eaLnBrk="1" fontAlgn="ctr" latinLnBrk="0" hangingPunct="1"/>
                      <a:r>
                        <a:rPr lang="en-US" sz="2000" b="1" u="none" strike="noStrike" kern="1200" dirty="0">
                          <a:solidFill>
                            <a:srgbClr val="000000"/>
                          </a:solidFill>
                          <a:effectLst/>
                        </a:rPr>
                        <a:t>Random Forest Classifier</a:t>
                      </a:r>
                      <a:endParaRPr lang="en-US" sz="2000" b="1" u="none" strike="noStrike" kern="1200" dirty="0">
                        <a:solidFill>
                          <a:srgbClr val="000000"/>
                        </a:solidFill>
                        <a:effectLst/>
                        <a:latin typeface="+mn-lt"/>
                        <a:ea typeface="+mn-ea"/>
                        <a:cs typeface="+mn-cs"/>
                      </a:endParaRPr>
                    </a:p>
                  </a:txBody>
                  <a:tcPr marL="6350" marR="6350" marT="6350" marB="0" anchor="b"/>
                </a:tc>
                <a:tc hMerge="1">
                  <a:txBody>
                    <a:bodyPr/>
                    <a:lstStyle/>
                    <a:p>
                      <a:endParaRPr lang="en-US"/>
                    </a:p>
                  </a:txBody>
                  <a:tcPr/>
                </a:tc>
                <a:extLst>
                  <a:ext uri="{0D108BD9-81ED-4DB2-BD59-A6C34878D82A}">
                    <a16:rowId xmlns:a16="http://schemas.microsoft.com/office/drawing/2014/main" val="3388028145"/>
                  </a:ext>
                </a:extLst>
              </a:tr>
              <a:tr h="384306">
                <a:tc vMerge="1">
                  <a:txBody>
                    <a:bodyPr/>
                    <a:lstStyle/>
                    <a:p>
                      <a:endParaRPr lang="en-US"/>
                    </a:p>
                  </a:txBody>
                  <a:tcPr/>
                </a:tc>
                <a:tc>
                  <a:txBody>
                    <a:bodyPr/>
                    <a:lstStyle/>
                    <a:p>
                      <a:pPr marL="0" algn="ctr" defTabSz="914400" rtl="0" eaLnBrk="1" fontAlgn="ctr" latinLnBrk="0" hangingPunct="1"/>
                      <a:r>
                        <a:rPr lang="en-US" sz="2000" b="1" u="none" strike="noStrike" kern="1200">
                          <a:solidFill>
                            <a:srgbClr val="000000"/>
                          </a:solidFill>
                          <a:effectLst/>
                        </a:rPr>
                        <a:t>Train Data</a:t>
                      </a:r>
                      <a:endParaRPr lang="en-US" sz="2000" b="1" u="none" strike="noStrike" kern="1200">
                        <a:solidFill>
                          <a:srgbClr val="000000"/>
                        </a:solidFill>
                        <a:effectLst/>
                        <a:latin typeface="+mn-lt"/>
                        <a:ea typeface="+mn-ea"/>
                        <a:cs typeface="+mn-cs"/>
                      </a:endParaRPr>
                    </a:p>
                  </a:txBody>
                  <a:tcPr marL="6350" marR="6350" marT="6350" marB="0" anchor="b"/>
                </a:tc>
                <a:tc>
                  <a:txBody>
                    <a:bodyPr/>
                    <a:lstStyle/>
                    <a:p>
                      <a:pPr marL="0" algn="ctr" defTabSz="914400" rtl="0" eaLnBrk="1" fontAlgn="ctr" latinLnBrk="0" hangingPunct="1"/>
                      <a:r>
                        <a:rPr lang="en-US" sz="2000" b="1" u="none" strike="noStrike" kern="1200">
                          <a:solidFill>
                            <a:srgbClr val="000000"/>
                          </a:solidFill>
                          <a:effectLst/>
                        </a:rPr>
                        <a:t>Test Data</a:t>
                      </a:r>
                      <a:endParaRPr lang="en-US" sz="2000" b="1" u="none" strike="noStrike" kern="1200">
                        <a:solidFill>
                          <a:srgbClr val="000000"/>
                        </a:solidFill>
                        <a:effectLst/>
                        <a:latin typeface="+mn-lt"/>
                        <a:ea typeface="+mn-ea"/>
                        <a:cs typeface="+mn-cs"/>
                      </a:endParaRPr>
                    </a:p>
                  </a:txBody>
                  <a:tcPr marL="6350" marR="6350" marT="6350" marB="0" anchor="b"/>
                </a:tc>
                <a:extLst>
                  <a:ext uri="{0D108BD9-81ED-4DB2-BD59-A6C34878D82A}">
                    <a16:rowId xmlns:a16="http://schemas.microsoft.com/office/drawing/2014/main" val="2326680555"/>
                  </a:ext>
                </a:extLst>
              </a:tr>
              <a:tr h="462321">
                <a:tc>
                  <a:txBody>
                    <a:bodyPr/>
                    <a:lstStyle/>
                    <a:p>
                      <a:pPr marL="0" algn="ctr" defTabSz="914400" rtl="0" eaLnBrk="1" fontAlgn="ctr" latinLnBrk="0" hangingPunct="1"/>
                      <a:r>
                        <a:rPr lang="en-US" sz="2000" b="1" u="none" strike="noStrike" kern="1200" dirty="0">
                          <a:solidFill>
                            <a:srgbClr val="000000"/>
                          </a:solidFill>
                          <a:effectLst/>
                        </a:rPr>
                        <a:t>Accuracy</a:t>
                      </a:r>
                      <a:endParaRPr lang="en-US" sz="2000" b="1" u="none" strike="noStrike" kern="1200" dirty="0">
                        <a:solidFill>
                          <a:srgbClr val="000000"/>
                        </a:solidFill>
                        <a:effectLst/>
                        <a:latin typeface="+mn-lt"/>
                        <a:ea typeface="+mn-ea"/>
                        <a:cs typeface="+mn-cs"/>
                      </a:endParaRPr>
                    </a:p>
                  </a:txBody>
                  <a:tcPr marL="6350" marR="6350" marT="6350" marB="0" anchor="b"/>
                </a:tc>
                <a:tc>
                  <a:txBody>
                    <a:bodyPr/>
                    <a:lstStyle/>
                    <a:p>
                      <a:pPr marL="0" algn="ctr" defTabSz="914400" rtl="0" eaLnBrk="1" fontAlgn="ctr" latinLnBrk="0" hangingPunct="1"/>
                      <a:r>
                        <a:rPr lang="en-US" sz="2000" b="1" u="none" strike="noStrike" kern="1200">
                          <a:solidFill>
                            <a:srgbClr val="000000"/>
                          </a:solidFill>
                          <a:effectLst/>
                        </a:rPr>
                        <a:t>70%</a:t>
                      </a:r>
                      <a:endParaRPr lang="en-US" sz="2000" b="1" u="none" strike="noStrike" kern="1200">
                        <a:solidFill>
                          <a:srgbClr val="000000"/>
                        </a:solidFill>
                        <a:effectLst/>
                        <a:latin typeface="+mn-lt"/>
                        <a:ea typeface="+mn-ea"/>
                        <a:cs typeface="+mn-cs"/>
                      </a:endParaRPr>
                    </a:p>
                  </a:txBody>
                  <a:tcPr marL="6350" marR="6350" marT="6350" marB="0" anchor="b"/>
                </a:tc>
                <a:tc>
                  <a:txBody>
                    <a:bodyPr/>
                    <a:lstStyle/>
                    <a:p>
                      <a:pPr marL="0" algn="ctr" defTabSz="914400" rtl="0" eaLnBrk="1" fontAlgn="ctr" latinLnBrk="0" hangingPunct="1"/>
                      <a:r>
                        <a:rPr lang="en-US" sz="2000" b="1" u="none" strike="noStrike" kern="1200">
                          <a:solidFill>
                            <a:srgbClr val="000000"/>
                          </a:solidFill>
                          <a:effectLst/>
                        </a:rPr>
                        <a:t>69%</a:t>
                      </a:r>
                      <a:endParaRPr lang="en-US" sz="2000" b="1" u="none" strike="noStrike" kern="1200">
                        <a:solidFill>
                          <a:srgbClr val="000000"/>
                        </a:solidFill>
                        <a:effectLst/>
                        <a:latin typeface="+mn-lt"/>
                        <a:ea typeface="+mn-ea"/>
                        <a:cs typeface="+mn-cs"/>
                      </a:endParaRPr>
                    </a:p>
                  </a:txBody>
                  <a:tcPr marL="6350" marR="6350" marT="6350" marB="0" anchor="b"/>
                </a:tc>
                <a:extLst>
                  <a:ext uri="{0D108BD9-81ED-4DB2-BD59-A6C34878D82A}">
                    <a16:rowId xmlns:a16="http://schemas.microsoft.com/office/drawing/2014/main" val="3007072215"/>
                  </a:ext>
                </a:extLst>
              </a:tr>
              <a:tr h="462321">
                <a:tc>
                  <a:txBody>
                    <a:bodyPr/>
                    <a:lstStyle/>
                    <a:p>
                      <a:pPr marL="0" algn="ctr" defTabSz="914400" rtl="0" eaLnBrk="1" fontAlgn="ctr" latinLnBrk="0" hangingPunct="1"/>
                      <a:r>
                        <a:rPr lang="en-US" sz="2000" b="1" u="none" strike="noStrike" kern="1200">
                          <a:solidFill>
                            <a:srgbClr val="000000"/>
                          </a:solidFill>
                          <a:effectLst/>
                        </a:rPr>
                        <a:t>Precision</a:t>
                      </a:r>
                      <a:endParaRPr lang="en-US" sz="2000" b="1" u="none" strike="noStrike" kern="1200">
                        <a:solidFill>
                          <a:srgbClr val="000000"/>
                        </a:solidFill>
                        <a:effectLst/>
                        <a:latin typeface="+mn-lt"/>
                        <a:ea typeface="+mn-ea"/>
                        <a:cs typeface="+mn-cs"/>
                      </a:endParaRPr>
                    </a:p>
                  </a:txBody>
                  <a:tcPr marL="6350" marR="6350" marT="6350" marB="0" anchor="b"/>
                </a:tc>
                <a:tc>
                  <a:txBody>
                    <a:bodyPr/>
                    <a:lstStyle/>
                    <a:p>
                      <a:pPr marL="0" algn="ctr" defTabSz="914400" rtl="0" eaLnBrk="1" fontAlgn="ctr" latinLnBrk="0" hangingPunct="1"/>
                      <a:r>
                        <a:rPr lang="en-US" sz="2000" b="1" u="none" strike="noStrike" kern="1200">
                          <a:solidFill>
                            <a:srgbClr val="000000"/>
                          </a:solidFill>
                          <a:effectLst/>
                        </a:rPr>
                        <a:t>30%</a:t>
                      </a:r>
                      <a:endParaRPr lang="en-US" sz="2000" b="1" u="none" strike="noStrike" kern="1200">
                        <a:solidFill>
                          <a:srgbClr val="000000"/>
                        </a:solidFill>
                        <a:effectLst/>
                        <a:latin typeface="+mn-lt"/>
                        <a:ea typeface="+mn-ea"/>
                        <a:cs typeface="+mn-cs"/>
                      </a:endParaRPr>
                    </a:p>
                  </a:txBody>
                  <a:tcPr marL="6350" marR="6350" marT="6350" marB="0" anchor="b"/>
                </a:tc>
                <a:tc>
                  <a:txBody>
                    <a:bodyPr/>
                    <a:lstStyle/>
                    <a:p>
                      <a:pPr marL="0" algn="ctr" defTabSz="914400" rtl="0" eaLnBrk="1" fontAlgn="ctr" latinLnBrk="0" hangingPunct="1"/>
                      <a:r>
                        <a:rPr lang="en-US" sz="2000" b="1" u="none" strike="noStrike" kern="1200">
                          <a:solidFill>
                            <a:srgbClr val="000000"/>
                          </a:solidFill>
                          <a:effectLst/>
                        </a:rPr>
                        <a:t>28%</a:t>
                      </a:r>
                      <a:endParaRPr lang="en-US" sz="2000" b="1" u="none" strike="noStrike" kern="1200">
                        <a:solidFill>
                          <a:srgbClr val="000000"/>
                        </a:solidFill>
                        <a:effectLst/>
                        <a:latin typeface="+mn-lt"/>
                        <a:ea typeface="+mn-ea"/>
                        <a:cs typeface="+mn-cs"/>
                      </a:endParaRPr>
                    </a:p>
                  </a:txBody>
                  <a:tcPr marL="6350" marR="6350" marT="6350" marB="0" anchor="b"/>
                </a:tc>
                <a:extLst>
                  <a:ext uri="{0D108BD9-81ED-4DB2-BD59-A6C34878D82A}">
                    <a16:rowId xmlns:a16="http://schemas.microsoft.com/office/drawing/2014/main" val="955318779"/>
                  </a:ext>
                </a:extLst>
              </a:tr>
              <a:tr h="384306">
                <a:tc>
                  <a:txBody>
                    <a:bodyPr/>
                    <a:lstStyle/>
                    <a:p>
                      <a:pPr marL="0" algn="ctr" defTabSz="914400" rtl="0" eaLnBrk="1" fontAlgn="ctr" latinLnBrk="0" hangingPunct="1"/>
                      <a:r>
                        <a:rPr lang="en-US" sz="2000" b="1" u="none" strike="noStrike" kern="1200">
                          <a:solidFill>
                            <a:srgbClr val="000000"/>
                          </a:solidFill>
                          <a:effectLst/>
                        </a:rPr>
                        <a:t>Recall</a:t>
                      </a:r>
                      <a:endParaRPr lang="en-US" sz="2000" b="1" u="none" strike="noStrike" kern="1200">
                        <a:solidFill>
                          <a:srgbClr val="000000"/>
                        </a:solidFill>
                        <a:effectLst/>
                        <a:latin typeface="+mn-lt"/>
                        <a:ea typeface="+mn-ea"/>
                        <a:cs typeface="+mn-cs"/>
                      </a:endParaRPr>
                    </a:p>
                  </a:txBody>
                  <a:tcPr marL="6350" marR="6350" marT="6350" marB="0" anchor="b"/>
                </a:tc>
                <a:tc>
                  <a:txBody>
                    <a:bodyPr/>
                    <a:lstStyle/>
                    <a:p>
                      <a:pPr marL="0" algn="ctr" defTabSz="914400" rtl="0" eaLnBrk="1" fontAlgn="ctr" latinLnBrk="0" hangingPunct="1"/>
                      <a:r>
                        <a:rPr lang="en-US" sz="2000" b="1" u="none" strike="noStrike" kern="1200">
                          <a:solidFill>
                            <a:srgbClr val="000000"/>
                          </a:solidFill>
                          <a:effectLst/>
                        </a:rPr>
                        <a:t>67%</a:t>
                      </a:r>
                      <a:endParaRPr lang="en-US" sz="2000" b="1" u="none" strike="noStrike" kern="1200">
                        <a:solidFill>
                          <a:srgbClr val="000000"/>
                        </a:solidFill>
                        <a:effectLst/>
                        <a:latin typeface="+mn-lt"/>
                        <a:ea typeface="+mn-ea"/>
                        <a:cs typeface="+mn-cs"/>
                      </a:endParaRPr>
                    </a:p>
                  </a:txBody>
                  <a:tcPr marL="6350" marR="6350" marT="6350" marB="0" anchor="b"/>
                </a:tc>
                <a:tc>
                  <a:txBody>
                    <a:bodyPr/>
                    <a:lstStyle/>
                    <a:p>
                      <a:pPr marL="0" algn="ctr" defTabSz="914400" rtl="0" eaLnBrk="1" fontAlgn="ctr" latinLnBrk="0" hangingPunct="1"/>
                      <a:r>
                        <a:rPr lang="en-US" sz="2000" b="1" u="none" strike="noStrike" kern="1200">
                          <a:solidFill>
                            <a:srgbClr val="000000"/>
                          </a:solidFill>
                          <a:effectLst/>
                        </a:rPr>
                        <a:t>64%</a:t>
                      </a:r>
                      <a:endParaRPr lang="en-US" sz="2000" b="1" u="none" strike="noStrike" kern="1200">
                        <a:solidFill>
                          <a:srgbClr val="000000"/>
                        </a:solidFill>
                        <a:effectLst/>
                        <a:latin typeface="+mn-lt"/>
                        <a:ea typeface="+mn-ea"/>
                        <a:cs typeface="+mn-cs"/>
                      </a:endParaRPr>
                    </a:p>
                  </a:txBody>
                  <a:tcPr marL="6350" marR="6350" marT="6350" marB="0" anchor="b"/>
                </a:tc>
                <a:extLst>
                  <a:ext uri="{0D108BD9-81ED-4DB2-BD59-A6C34878D82A}">
                    <a16:rowId xmlns:a16="http://schemas.microsoft.com/office/drawing/2014/main" val="1776661351"/>
                  </a:ext>
                </a:extLst>
              </a:tr>
              <a:tr h="384306">
                <a:tc>
                  <a:txBody>
                    <a:bodyPr/>
                    <a:lstStyle/>
                    <a:p>
                      <a:pPr marL="0" algn="ctr" defTabSz="914400" rtl="0" eaLnBrk="1" fontAlgn="ctr" latinLnBrk="0" hangingPunct="1"/>
                      <a:r>
                        <a:rPr lang="en-US" sz="2000" b="1" u="none" strike="noStrike" kern="1200">
                          <a:solidFill>
                            <a:srgbClr val="000000"/>
                          </a:solidFill>
                          <a:effectLst/>
                        </a:rPr>
                        <a:t>F1 Score</a:t>
                      </a:r>
                      <a:endParaRPr lang="en-US" sz="2000" b="1" u="none" strike="noStrike" kern="1200">
                        <a:solidFill>
                          <a:srgbClr val="000000"/>
                        </a:solidFill>
                        <a:effectLst/>
                        <a:latin typeface="+mn-lt"/>
                        <a:ea typeface="+mn-ea"/>
                        <a:cs typeface="+mn-cs"/>
                      </a:endParaRPr>
                    </a:p>
                  </a:txBody>
                  <a:tcPr marL="6350" marR="6350" marT="6350" marB="0" anchor="b"/>
                </a:tc>
                <a:tc>
                  <a:txBody>
                    <a:bodyPr/>
                    <a:lstStyle/>
                    <a:p>
                      <a:pPr marL="0" algn="ctr" defTabSz="914400" rtl="0" eaLnBrk="1" fontAlgn="ctr" latinLnBrk="0" hangingPunct="1"/>
                      <a:r>
                        <a:rPr lang="en-US" sz="2000" b="1" u="none" strike="noStrike" kern="1200">
                          <a:solidFill>
                            <a:srgbClr val="000000"/>
                          </a:solidFill>
                          <a:effectLst/>
                        </a:rPr>
                        <a:t>42%</a:t>
                      </a:r>
                      <a:endParaRPr lang="en-US" sz="2000" b="1" u="none" strike="noStrike" kern="1200">
                        <a:solidFill>
                          <a:srgbClr val="000000"/>
                        </a:solidFill>
                        <a:effectLst/>
                        <a:latin typeface="+mn-lt"/>
                        <a:ea typeface="+mn-ea"/>
                        <a:cs typeface="+mn-cs"/>
                      </a:endParaRPr>
                    </a:p>
                  </a:txBody>
                  <a:tcPr marL="6350" marR="6350" marT="6350" marB="0" anchor="b"/>
                </a:tc>
                <a:tc>
                  <a:txBody>
                    <a:bodyPr/>
                    <a:lstStyle/>
                    <a:p>
                      <a:pPr marL="0" algn="ctr" defTabSz="914400" rtl="0" eaLnBrk="1" fontAlgn="ctr" latinLnBrk="0" hangingPunct="1"/>
                      <a:r>
                        <a:rPr lang="en-US" sz="2000" b="1" u="none" strike="noStrike" kern="1200">
                          <a:solidFill>
                            <a:srgbClr val="000000"/>
                          </a:solidFill>
                          <a:effectLst/>
                        </a:rPr>
                        <a:t>39%</a:t>
                      </a:r>
                      <a:endParaRPr lang="en-US" sz="2000" b="1" u="none" strike="noStrike" kern="1200">
                        <a:solidFill>
                          <a:srgbClr val="000000"/>
                        </a:solidFill>
                        <a:effectLst/>
                        <a:latin typeface="+mn-lt"/>
                        <a:ea typeface="+mn-ea"/>
                        <a:cs typeface="+mn-cs"/>
                      </a:endParaRPr>
                    </a:p>
                  </a:txBody>
                  <a:tcPr marL="6350" marR="6350" marT="6350" marB="0" anchor="b"/>
                </a:tc>
                <a:extLst>
                  <a:ext uri="{0D108BD9-81ED-4DB2-BD59-A6C34878D82A}">
                    <a16:rowId xmlns:a16="http://schemas.microsoft.com/office/drawing/2014/main" val="220805424"/>
                  </a:ext>
                </a:extLst>
              </a:tr>
              <a:tr h="462321">
                <a:tc>
                  <a:txBody>
                    <a:bodyPr/>
                    <a:lstStyle/>
                    <a:p>
                      <a:pPr marL="0" algn="ctr" defTabSz="914400" rtl="0" eaLnBrk="1" fontAlgn="ctr" latinLnBrk="0" hangingPunct="1"/>
                      <a:r>
                        <a:rPr lang="en-US" sz="2000" b="1" u="none" strike="noStrike" kern="1200">
                          <a:solidFill>
                            <a:srgbClr val="000000"/>
                          </a:solidFill>
                          <a:effectLst/>
                        </a:rPr>
                        <a:t>ROC-AUC</a:t>
                      </a:r>
                      <a:endParaRPr lang="en-US" sz="2000" b="1" u="none" strike="noStrike" kern="1200">
                        <a:solidFill>
                          <a:srgbClr val="000000"/>
                        </a:solidFill>
                        <a:effectLst/>
                        <a:latin typeface="+mn-lt"/>
                        <a:ea typeface="+mn-ea"/>
                        <a:cs typeface="+mn-cs"/>
                      </a:endParaRPr>
                    </a:p>
                  </a:txBody>
                  <a:tcPr marL="6350" marR="6350" marT="6350" marB="0" anchor="b"/>
                </a:tc>
                <a:tc>
                  <a:txBody>
                    <a:bodyPr/>
                    <a:lstStyle/>
                    <a:p>
                      <a:pPr marL="0" algn="ctr" defTabSz="914400" rtl="0" eaLnBrk="1" fontAlgn="ctr" latinLnBrk="0" hangingPunct="1"/>
                      <a:r>
                        <a:rPr lang="en-US" sz="2000" b="1" u="none" strike="noStrike" kern="1200">
                          <a:solidFill>
                            <a:srgbClr val="000000"/>
                          </a:solidFill>
                          <a:effectLst/>
                        </a:rPr>
                        <a:t>76%</a:t>
                      </a:r>
                      <a:endParaRPr lang="en-US" sz="2000" b="1" u="none" strike="noStrike" kern="1200">
                        <a:solidFill>
                          <a:srgbClr val="000000"/>
                        </a:solidFill>
                        <a:effectLst/>
                        <a:latin typeface="+mn-lt"/>
                        <a:ea typeface="+mn-ea"/>
                        <a:cs typeface="+mn-cs"/>
                      </a:endParaRPr>
                    </a:p>
                  </a:txBody>
                  <a:tcPr marL="6350" marR="6350" marT="6350" marB="0" anchor="b"/>
                </a:tc>
                <a:tc>
                  <a:txBody>
                    <a:bodyPr/>
                    <a:lstStyle/>
                    <a:p>
                      <a:pPr marL="0" algn="ctr" defTabSz="914400" rtl="0" eaLnBrk="1" fontAlgn="ctr" latinLnBrk="0" hangingPunct="1"/>
                      <a:r>
                        <a:rPr lang="en-US" sz="2000" b="1" u="none" strike="noStrike" kern="1200" dirty="0">
                          <a:solidFill>
                            <a:srgbClr val="000000"/>
                          </a:solidFill>
                          <a:effectLst/>
                        </a:rPr>
                        <a:t>72%</a:t>
                      </a:r>
                      <a:endParaRPr lang="en-US" sz="2000" b="1" u="none" strike="noStrike" kern="1200" dirty="0">
                        <a:solidFill>
                          <a:srgbClr val="000000"/>
                        </a:solidFill>
                        <a:effectLst/>
                        <a:latin typeface="+mn-lt"/>
                        <a:ea typeface="+mn-ea"/>
                        <a:cs typeface="+mn-cs"/>
                      </a:endParaRPr>
                    </a:p>
                  </a:txBody>
                  <a:tcPr marL="6350" marR="6350" marT="6350" marB="0" anchor="b"/>
                </a:tc>
                <a:extLst>
                  <a:ext uri="{0D108BD9-81ED-4DB2-BD59-A6C34878D82A}">
                    <a16:rowId xmlns:a16="http://schemas.microsoft.com/office/drawing/2014/main" val="4199855363"/>
                  </a:ext>
                </a:extLst>
              </a:tr>
            </a:tbl>
          </a:graphicData>
        </a:graphic>
      </p:graphicFrame>
      <p:sp>
        <p:nvSpPr>
          <p:cNvPr id="5" name="Slide Number Placeholder 4">
            <a:extLst>
              <a:ext uri="{FF2B5EF4-FFF2-40B4-BE49-F238E27FC236}">
                <a16:creationId xmlns:a16="http://schemas.microsoft.com/office/drawing/2014/main" id="{9351D254-1447-8162-11D7-E78C89B554E9}"/>
              </a:ext>
            </a:extLst>
          </p:cNvPr>
          <p:cNvSpPr>
            <a:spLocks noGrp="1"/>
          </p:cNvSpPr>
          <p:nvPr>
            <p:ph type="sldNum" sz="quarter" idx="12"/>
          </p:nvPr>
        </p:nvSpPr>
        <p:spPr/>
        <p:txBody>
          <a:bodyPr/>
          <a:lstStyle/>
          <a:p>
            <a:fld id="{423756D3-09C1-4465-93F3-D23DDCE2A835}" type="slidenum">
              <a:rPr lang="en-US" smtClean="0"/>
              <a:t>30</a:t>
            </a:fld>
            <a:endParaRPr lang="en-US"/>
          </a:p>
        </p:txBody>
      </p:sp>
    </p:spTree>
    <p:extLst>
      <p:ext uri="{BB962C8B-B14F-4D97-AF65-F5344CB8AC3E}">
        <p14:creationId xmlns:p14="http://schemas.microsoft.com/office/powerpoint/2010/main" val="450815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22A15-C561-A5B9-F994-04B509AC91CB}"/>
              </a:ext>
            </a:extLst>
          </p:cNvPr>
          <p:cNvSpPr>
            <a:spLocks noGrp="1"/>
          </p:cNvSpPr>
          <p:nvPr>
            <p:ph type="title"/>
          </p:nvPr>
        </p:nvSpPr>
        <p:spPr/>
        <p:txBody>
          <a:bodyPr/>
          <a:lstStyle/>
          <a:p>
            <a:r>
              <a:rPr lang="en-US" dirty="0"/>
              <a:t>Confusion Matrix &amp; AUC- ROC Curve</a:t>
            </a:r>
          </a:p>
        </p:txBody>
      </p:sp>
      <p:pic>
        <p:nvPicPr>
          <p:cNvPr id="4" name="Picture 3">
            <a:extLst>
              <a:ext uri="{FF2B5EF4-FFF2-40B4-BE49-F238E27FC236}">
                <a16:creationId xmlns:a16="http://schemas.microsoft.com/office/drawing/2014/main" id="{AD1A2D31-02F9-2D35-38D5-3B1501D860DE}"/>
              </a:ext>
            </a:extLst>
          </p:cNvPr>
          <p:cNvPicPr>
            <a:picLocks noChangeAspect="1"/>
          </p:cNvPicPr>
          <p:nvPr/>
        </p:nvPicPr>
        <p:blipFill>
          <a:blip r:embed="rId3"/>
          <a:stretch>
            <a:fillRect/>
          </a:stretch>
        </p:blipFill>
        <p:spPr>
          <a:xfrm>
            <a:off x="531315" y="1704972"/>
            <a:ext cx="5029200" cy="4476750"/>
          </a:xfrm>
          <a:prstGeom prst="rect">
            <a:avLst/>
          </a:prstGeom>
          <a:effectLst>
            <a:outerShdw blurRad="50800" dist="241300" dir="2700000" algn="tl" rotWithShape="0">
              <a:prstClr val="black">
                <a:alpha val="40000"/>
              </a:prstClr>
            </a:outerShdw>
          </a:effectLst>
        </p:spPr>
      </p:pic>
      <p:pic>
        <p:nvPicPr>
          <p:cNvPr id="6" name="Picture 5">
            <a:extLst>
              <a:ext uri="{FF2B5EF4-FFF2-40B4-BE49-F238E27FC236}">
                <a16:creationId xmlns:a16="http://schemas.microsoft.com/office/drawing/2014/main" id="{AA7B6CC7-57F1-E5B1-D859-3BA3A76D326E}"/>
              </a:ext>
            </a:extLst>
          </p:cNvPr>
          <p:cNvPicPr>
            <a:picLocks noChangeAspect="1"/>
          </p:cNvPicPr>
          <p:nvPr/>
        </p:nvPicPr>
        <p:blipFill>
          <a:blip r:embed="rId4"/>
          <a:stretch>
            <a:fillRect/>
          </a:stretch>
        </p:blipFill>
        <p:spPr>
          <a:xfrm>
            <a:off x="5839187" y="1704972"/>
            <a:ext cx="5745298" cy="4476750"/>
          </a:xfrm>
          <a:prstGeom prst="rect">
            <a:avLst/>
          </a:prstGeom>
          <a:effectLst>
            <a:outerShdw blurRad="50800" dist="241300" dir="2700000" algn="tl" rotWithShape="0">
              <a:prstClr val="black">
                <a:alpha val="40000"/>
              </a:prstClr>
            </a:outerShdw>
          </a:effectLst>
        </p:spPr>
      </p:pic>
      <p:sp>
        <p:nvSpPr>
          <p:cNvPr id="8" name="Slide Number Placeholder 7">
            <a:extLst>
              <a:ext uri="{FF2B5EF4-FFF2-40B4-BE49-F238E27FC236}">
                <a16:creationId xmlns:a16="http://schemas.microsoft.com/office/drawing/2014/main" id="{F6FC247B-57C8-CB15-DA31-FD1DBAA73B64}"/>
              </a:ext>
            </a:extLst>
          </p:cNvPr>
          <p:cNvSpPr>
            <a:spLocks noGrp="1"/>
          </p:cNvSpPr>
          <p:nvPr>
            <p:ph type="sldNum" sz="quarter" idx="12"/>
          </p:nvPr>
        </p:nvSpPr>
        <p:spPr/>
        <p:txBody>
          <a:bodyPr/>
          <a:lstStyle/>
          <a:p>
            <a:fld id="{423756D3-09C1-4465-93F3-D23DDCE2A835}" type="slidenum">
              <a:rPr lang="en-US" smtClean="0"/>
              <a:t>31</a:t>
            </a:fld>
            <a:endParaRPr lang="en-US"/>
          </a:p>
        </p:txBody>
      </p:sp>
    </p:spTree>
    <p:extLst>
      <p:ext uri="{BB962C8B-B14F-4D97-AF65-F5344CB8AC3E}">
        <p14:creationId xmlns:p14="http://schemas.microsoft.com/office/powerpoint/2010/main" val="244811021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A75CB-056C-5F28-5573-B6232D6FC4C6}"/>
              </a:ext>
            </a:extLst>
          </p:cNvPr>
          <p:cNvSpPr>
            <a:spLocks noGrp="1"/>
          </p:cNvSpPr>
          <p:nvPr>
            <p:ph type="title"/>
          </p:nvPr>
        </p:nvSpPr>
        <p:spPr>
          <a:xfrm>
            <a:off x="854855" y="638075"/>
            <a:ext cx="10515600" cy="753554"/>
          </a:xfrm>
        </p:spPr>
        <p:txBody>
          <a:bodyPr anchor="ctr">
            <a:normAutofit/>
          </a:bodyPr>
          <a:lstStyle/>
          <a:p>
            <a:r>
              <a:rPr lang="en-US" dirty="0"/>
              <a:t>Feature Importance</a:t>
            </a:r>
          </a:p>
        </p:txBody>
      </p:sp>
      <p:pic>
        <p:nvPicPr>
          <p:cNvPr id="4" name="Picture 3" descr="A graph with different colored bars&#10;&#10;AI-generated content may be incorrect.">
            <a:extLst>
              <a:ext uri="{FF2B5EF4-FFF2-40B4-BE49-F238E27FC236}">
                <a16:creationId xmlns:a16="http://schemas.microsoft.com/office/drawing/2014/main" id="{37CB3DED-8114-9A1F-1DC6-AA726C73C561}"/>
              </a:ext>
            </a:extLst>
          </p:cNvPr>
          <p:cNvPicPr>
            <a:picLocks noChangeAspect="1"/>
          </p:cNvPicPr>
          <p:nvPr/>
        </p:nvPicPr>
        <p:blipFill>
          <a:blip r:embed="rId2"/>
          <a:stretch>
            <a:fillRect/>
          </a:stretch>
        </p:blipFill>
        <p:spPr>
          <a:xfrm>
            <a:off x="1710013" y="1625599"/>
            <a:ext cx="8771974" cy="4693007"/>
          </a:xfrm>
          <a:prstGeom prst="rect">
            <a:avLst/>
          </a:prstGeom>
          <a:noFill/>
          <a:effectLst>
            <a:outerShdw blurRad="50800" dist="241300" dir="2700000" algn="tl" rotWithShape="0">
              <a:prstClr val="black">
                <a:alpha val="40000"/>
              </a:prstClr>
            </a:outerShdw>
          </a:effectLst>
        </p:spPr>
      </p:pic>
      <p:sp>
        <p:nvSpPr>
          <p:cNvPr id="6" name="Slide Number Placeholder 5">
            <a:extLst>
              <a:ext uri="{FF2B5EF4-FFF2-40B4-BE49-F238E27FC236}">
                <a16:creationId xmlns:a16="http://schemas.microsoft.com/office/drawing/2014/main" id="{259E022B-D9A2-31A8-C68F-CAEE3203ECAB}"/>
              </a:ext>
            </a:extLst>
          </p:cNvPr>
          <p:cNvSpPr>
            <a:spLocks noGrp="1"/>
          </p:cNvSpPr>
          <p:nvPr>
            <p:ph type="sldNum" sz="quarter" idx="12"/>
          </p:nvPr>
        </p:nvSpPr>
        <p:spPr/>
        <p:txBody>
          <a:bodyPr/>
          <a:lstStyle/>
          <a:p>
            <a:fld id="{423756D3-09C1-4465-93F3-D23DDCE2A835}" type="slidenum">
              <a:rPr lang="en-US" smtClean="0"/>
              <a:t>32</a:t>
            </a:fld>
            <a:endParaRPr lang="en-US"/>
          </a:p>
        </p:txBody>
      </p:sp>
    </p:spTree>
    <p:extLst>
      <p:ext uri="{BB962C8B-B14F-4D97-AF65-F5344CB8AC3E}">
        <p14:creationId xmlns:p14="http://schemas.microsoft.com/office/powerpoint/2010/main" val="44628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0585F-E438-E696-160C-3A2357B4CDE9}"/>
              </a:ext>
            </a:extLst>
          </p:cNvPr>
          <p:cNvSpPr>
            <a:spLocks noGrp="1"/>
          </p:cNvSpPr>
          <p:nvPr>
            <p:ph type="title"/>
          </p:nvPr>
        </p:nvSpPr>
        <p:spPr/>
        <p:txBody>
          <a:bodyPr/>
          <a:lstStyle/>
          <a:p>
            <a:r>
              <a:rPr lang="en-US" dirty="0"/>
              <a:t>Decision Tree Classifier</a:t>
            </a:r>
          </a:p>
        </p:txBody>
      </p:sp>
      <p:sp>
        <p:nvSpPr>
          <p:cNvPr id="3" name="Content Placeholder 2">
            <a:extLst>
              <a:ext uri="{FF2B5EF4-FFF2-40B4-BE49-F238E27FC236}">
                <a16:creationId xmlns:a16="http://schemas.microsoft.com/office/drawing/2014/main" id="{79F2AB87-FBA5-C198-62B1-1A0F33B38A7B}"/>
              </a:ext>
            </a:extLst>
          </p:cNvPr>
          <p:cNvSpPr>
            <a:spLocks noGrp="1"/>
          </p:cNvSpPr>
          <p:nvPr>
            <p:ph idx="1"/>
          </p:nvPr>
        </p:nvSpPr>
        <p:spPr>
          <a:xfrm>
            <a:off x="700087" y="1873249"/>
            <a:ext cx="10791825" cy="4537075"/>
          </a:xfrm>
        </p:spPr>
        <p:txBody>
          <a:bodyPr>
            <a:normAutofit fontScale="92500" lnSpcReduction="20000"/>
          </a:bodyPr>
          <a:lstStyle/>
          <a:p>
            <a:r>
              <a:rPr lang="en-US" dirty="0"/>
              <a:t>Criterion=‘</a:t>
            </a:r>
            <a:r>
              <a:rPr lang="en-US" dirty="0" err="1"/>
              <a:t>gini</a:t>
            </a:r>
            <a:r>
              <a:rPr lang="en-US" dirty="0"/>
              <a:t>’, </a:t>
            </a:r>
            <a:r>
              <a:rPr lang="en-US" dirty="0" err="1"/>
              <a:t>max_depth</a:t>
            </a:r>
            <a:r>
              <a:rPr lang="en-US" dirty="0"/>
              <a:t>=8, </a:t>
            </a:r>
            <a:r>
              <a:rPr lang="en-US" dirty="0" err="1"/>
              <a:t>min_samples_split</a:t>
            </a:r>
            <a:r>
              <a:rPr lang="en-US" dirty="0"/>
              <a:t> = 10</a:t>
            </a:r>
          </a:p>
          <a:p>
            <a:pPr marL="0" indent="0">
              <a:buNone/>
            </a:pPr>
            <a:endParaRPr lang="en-US" dirty="0"/>
          </a:p>
          <a:p>
            <a:endParaRPr lang="en-US" dirty="0"/>
          </a:p>
          <a:p>
            <a:endParaRPr lang="en-US" dirty="0"/>
          </a:p>
          <a:p>
            <a:endParaRPr lang="en-US"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r>
              <a:rPr lang="en-US" sz="2400" i="1" dirty="0"/>
              <a:t>Pros:</a:t>
            </a:r>
            <a:r>
              <a:rPr lang="en-US" sz="2400" dirty="0"/>
              <a:t> Easy to interpret, computationally faster.</a:t>
            </a:r>
            <a:br>
              <a:rPr lang="en-US" sz="2400" dirty="0"/>
            </a:br>
            <a:r>
              <a:rPr lang="en-US" sz="2400" i="1" dirty="0"/>
              <a:t>Cons:</a:t>
            </a:r>
            <a:r>
              <a:rPr lang="en-US" sz="2400" dirty="0"/>
              <a:t> Less robust compared to ensemble models.</a:t>
            </a:r>
          </a:p>
          <a:p>
            <a:endParaRPr lang="en-US" dirty="0"/>
          </a:p>
        </p:txBody>
      </p:sp>
      <p:graphicFrame>
        <p:nvGraphicFramePr>
          <p:cNvPr id="4" name="Table 3">
            <a:extLst>
              <a:ext uri="{FF2B5EF4-FFF2-40B4-BE49-F238E27FC236}">
                <a16:creationId xmlns:a16="http://schemas.microsoft.com/office/drawing/2014/main" id="{D20D7BEE-D260-7E2A-9B9B-1EBCEDEF751A}"/>
              </a:ext>
            </a:extLst>
          </p:cNvPr>
          <p:cNvGraphicFramePr>
            <a:graphicFrameLocks noGrp="1"/>
          </p:cNvGraphicFramePr>
          <p:nvPr>
            <p:extLst>
              <p:ext uri="{D42A27DB-BD31-4B8C-83A1-F6EECF244321}">
                <p14:modId xmlns:p14="http://schemas.microsoft.com/office/powerpoint/2010/main" val="3127736680"/>
              </p:ext>
            </p:extLst>
          </p:nvPr>
        </p:nvGraphicFramePr>
        <p:xfrm>
          <a:off x="1128712" y="2445161"/>
          <a:ext cx="9934576" cy="2707866"/>
        </p:xfrm>
        <a:graphic>
          <a:graphicData uri="http://schemas.openxmlformats.org/drawingml/2006/table">
            <a:tbl>
              <a:tblPr>
                <a:tableStyleId>{073A0DAA-6AF3-43AB-8588-CEC1D06C72B9}</a:tableStyleId>
              </a:tblPr>
              <a:tblGrid>
                <a:gridCol w="2765877">
                  <a:extLst>
                    <a:ext uri="{9D8B030D-6E8A-4147-A177-3AD203B41FA5}">
                      <a16:colId xmlns:a16="http://schemas.microsoft.com/office/drawing/2014/main" val="3155746878"/>
                    </a:ext>
                  </a:extLst>
                </a:gridCol>
                <a:gridCol w="3640796">
                  <a:extLst>
                    <a:ext uri="{9D8B030D-6E8A-4147-A177-3AD203B41FA5}">
                      <a16:colId xmlns:a16="http://schemas.microsoft.com/office/drawing/2014/main" val="1098806510"/>
                    </a:ext>
                  </a:extLst>
                </a:gridCol>
                <a:gridCol w="3527903">
                  <a:extLst>
                    <a:ext uri="{9D8B030D-6E8A-4147-A177-3AD203B41FA5}">
                      <a16:colId xmlns:a16="http://schemas.microsoft.com/office/drawing/2014/main" val="3955924202"/>
                    </a:ext>
                  </a:extLst>
                </a:gridCol>
              </a:tblGrid>
              <a:tr h="386838">
                <a:tc rowSpan="2">
                  <a:txBody>
                    <a:bodyPr/>
                    <a:lstStyle/>
                    <a:p>
                      <a:pPr algn="ctr" fontAlgn="ctr"/>
                      <a:r>
                        <a:rPr lang="en-US" sz="2000" b="1" u="none" strike="noStrike" dirty="0">
                          <a:solidFill>
                            <a:srgbClr val="000000"/>
                          </a:solidFill>
                          <a:effectLst/>
                        </a:rPr>
                        <a:t>Metric</a:t>
                      </a:r>
                      <a:endParaRPr lang="en-US" sz="2000" b="1" i="0" u="none" strike="noStrike" dirty="0">
                        <a:solidFill>
                          <a:srgbClr val="000000"/>
                        </a:solidFill>
                        <a:effectLst/>
                        <a:latin typeface="Aptos Narrow" panose="020B0004020202020204" pitchFamily="34" charset="0"/>
                      </a:endParaRPr>
                    </a:p>
                  </a:txBody>
                  <a:tcPr marL="6350" marR="6350" marT="6350" marB="0" anchor="ctr"/>
                </a:tc>
                <a:tc gridSpan="2">
                  <a:txBody>
                    <a:bodyPr/>
                    <a:lstStyle/>
                    <a:p>
                      <a:pPr algn="ctr" fontAlgn="b"/>
                      <a:r>
                        <a:rPr lang="en-US" sz="2000" b="1" u="none" strike="noStrike">
                          <a:solidFill>
                            <a:srgbClr val="000000"/>
                          </a:solidFill>
                          <a:effectLst/>
                        </a:rPr>
                        <a:t>Decision Tree Classifier</a:t>
                      </a:r>
                      <a:endParaRPr lang="en-US" sz="2000" b="1" i="0" u="none" strike="noStrike">
                        <a:solidFill>
                          <a:srgbClr val="000000"/>
                        </a:solidFill>
                        <a:effectLst/>
                        <a:latin typeface="Aptos Narrow" panose="020B0004020202020204" pitchFamily="34" charset="0"/>
                      </a:endParaRPr>
                    </a:p>
                  </a:txBody>
                  <a:tcPr marL="6350" marR="6350" marT="6350" marB="0" anchor="b"/>
                </a:tc>
                <a:tc hMerge="1">
                  <a:txBody>
                    <a:bodyPr/>
                    <a:lstStyle/>
                    <a:p>
                      <a:endParaRPr lang="en-US"/>
                    </a:p>
                  </a:txBody>
                  <a:tcPr/>
                </a:tc>
                <a:extLst>
                  <a:ext uri="{0D108BD9-81ED-4DB2-BD59-A6C34878D82A}">
                    <a16:rowId xmlns:a16="http://schemas.microsoft.com/office/drawing/2014/main" val="3347647876"/>
                  </a:ext>
                </a:extLst>
              </a:tr>
              <a:tr h="386838">
                <a:tc vMerge="1">
                  <a:txBody>
                    <a:bodyPr/>
                    <a:lstStyle/>
                    <a:p>
                      <a:endParaRPr lang="en-US"/>
                    </a:p>
                  </a:txBody>
                  <a:tcPr/>
                </a:tc>
                <a:tc>
                  <a:txBody>
                    <a:bodyPr/>
                    <a:lstStyle/>
                    <a:p>
                      <a:pPr algn="ctr" fontAlgn="b"/>
                      <a:r>
                        <a:rPr lang="en-US" sz="2000" b="0" u="none" strike="noStrike">
                          <a:solidFill>
                            <a:srgbClr val="000000"/>
                          </a:solidFill>
                          <a:effectLst/>
                        </a:rPr>
                        <a:t>Train Data</a:t>
                      </a:r>
                      <a:endParaRPr lang="en-US" sz="20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2000" b="0" u="none" strike="noStrike">
                          <a:solidFill>
                            <a:srgbClr val="000000"/>
                          </a:solidFill>
                          <a:effectLst/>
                        </a:rPr>
                        <a:t>Test Data</a:t>
                      </a:r>
                      <a:endParaRPr lang="en-US" sz="20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903345243"/>
                  </a:ext>
                </a:extLst>
              </a:tr>
              <a:tr h="386838">
                <a:tc>
                  <a:txBody>
                    <a:bodyPr/>
                    <a:lstStyle/>
                    <a:p>
                      <a:pPr algn="ctr" fontAlgn="b"/>
                      <a:r>
                        <a:rPr lang="en-US" sz="2000" b="1" u="none" strike="noStrike">
                          <a:solidFill>
                            <a:srgbClr val="000000"/>
                          </a:solidFill>
                          <a:effectLst/>
                        </a:rPr>
                        <a:t>Accuracy</a:t>
                      </a:r>
                      <a:endParaRPr lang="en-US" sz="2000" b="1"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2000" b="0" u="none" strike="noStrike">
                          <a:solidFill>
                            <a:srgbClr val="000000"/>
                          </a:solidFill>
                          <a:effectLst/>
                        </a:rPr>
                        <a:t>70%</a:t>
                      </a:r>
                      <a:endParaRPr lang="en-US" sz="20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2000" b="0" u="none" strike="noStrike">
                          <a:solidFill>
                            <a:srgbClr val="000000"/>
                          </a:solidFill>
                          <a:effectLst/>
                        </a:rPr>
                        <a:t>69%</a:t>
                      </a:r>
                      <a:endParaRPr lang="en-US" sz="20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440776995"/>
                  </a:ext>
                </a:extLst>
              </a:tr>
              <a:tr h="386838">
                <a:tc>
                  <a:txBody>
                    <a:bodyPr/>
                    <a:lstStyle/>
                    <a:p>
                      <a:pPr algn="ctr" fontAlgn="b"/>
                      <a:r>
                        <a:rPr lang="en-US" sz="2000" b="1" u="none" strike="noStrike">
                          <a:solidFill>
                            <a:srgbClr val="000000"/>
                          </a:solidFill>
                          <a:effectLst/>
                        </a:rPr>
                        <a:t>Precision</a:t>
                      </a:r>
                      <a:endParaRPr lang="en-US" sz="2000" b="1"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2000" b="0" u="none" strike="noStrike">
                          <a:solidFill>
                            <a:srgbClr val="000000"/>
                          </a:solidFill>
                          <a:effectLst/>
                        </a:rPr>
                        <a:t>30%</a:t>
                      </a:r>
                      <a:endParaRPr lang="en-US" sz="20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2000" b="0" u="none" strike="noStrike">
                          <a:solidFill>
                            <a:srgbClr val="000000"/>
                          </a:solidFill>
                          <a:effectLst/>
                        </a:rPr>
                        <a:t>28%</a:t>
                      </a:r>
                      <a:endParaRPr lang="en-US" sz="20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686372868"/>
                  </a:ext>
                </a:extLst>
              </a:tr>
              <a:tr h="386838">
                <a:tc>
                  <a:txBody>
                    <a:bodyPr/>
                    <a:lstStyle/>
                    <a:p>
                      <a:pPr algn="ctr" fontAlgn="b"/>
                      <a:r>
                        <a:rPr lang="en-US" sz="2000" b="1" u="none" strike="noStrike">
                          <a:solidFill>
                            <a:srgbClr val="000000"/>
                          </a:solidFill>
                          <a:effectLst/>
                        </a:rPr>
                        <a:t>Recall</a:t>
                      </a:r>
                      <a:endParaRPr lang="en-US" sz="2000" b="1"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2000" b="0" u="none" strike="noStrike">
                          <a:solidFill>
                            <a:srgbClr val="000000"/>
                          </a:solidFill>
                          <a:effectLst/>
                        </a:rPr>
                        <a:t>67%</a:t>
                      </a:r>
                      <a:endParaRPr lang="en-US" sz="20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2000" b="0" u="none" strike="noStrike">
                          <a:solidFill>
                            <a:srgbClr val="000000"/>
                          </a:solidFill>
                          <a:effectLst/>
                        </a:rPr>
                        <a:t>64%</a:t>
                      </a:r>
                      <a:endParaRPr lang="en-US" sz="20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420129937"/>
                  </a:ext>
                </a:extLst>
              </a:tr>
              <a:tr h="386838">
                <a:tc>
                  <a:txBody>
                    <a:bodyPr/>
                    <a:lstStyle/>
                    <a:p>
                      <a:pPr algn="ctr" fontAlgn="b"/>
                      <a:r>
                        <a:rPr lang="en-US" sz="2000" b="1" u="none" strike="noStrike">
                          <a:solidFill>
                            <a:srgbClr val="000000"/>
                          </a:solidFill>
                          <a:effectLst/>
                        </a:rPr>
                        <a:t>F1 Score</a:t>
                      </a:r>
                      <a:endParaRPr lang="en-US" sz="2000" b="1"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2000" b="0" u="none" strike="noStrike" dirty="0">
                          <a:solidFill>
                            <a:srgbClr val="000000"/>
                          </a:solidFill>
                          <a:effectLst/>
                        </a:rPr>
                        <a:t>42%</a:t>
                      </a:r>
                      <a:endParaRPr lang="en-US" sz="20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2000" b="0" u="none" strike="noStrike">
                          <a:solidFill>
                            <a:srgbClr val="000000"/>
                          </a:solidFill>
                          <a:effectLst/>
                        </a:rPr>
                        <a:t>39%</a:t>
                      </a:r>
                      <a:endParaRPr lang="en-US" sz="20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057342072"/>
                  </a:ext>
                </a:extLst>
              </a:tr>
              <a:tr h="386838">
                <a:tc>
                  <a:txBody>
                    <a:bodyPr/>
                    <a:lstStyle/>
                    <a:p>
                      <a:pPr algn="ctr" fontAlgn="b"/>
                      <a:r>
                        <a:rPr lang="en-US" sz="2000" b="1" u="none" strike="noStrike">
                          <a:solidFill>
                            <a:srgbClr val="000000"/>
                          </a:solidFill>
                          <a:effectLst/>
                        </a:rPr>
                        <a:t>ROC-AUC</a:t>
                      </a:r>
                      <a:endParaRPr lang="en-US" sz="2000" b="1"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2000" b="0" u="none" strike="noStrike">
                          <a:solidFill>
                            <a:srgbClr val="000000"/>
                          </a:solidFill>
                          <a:effectLst/>
                        </a:rPr>
                        <a:t>76%</a:t>
                      </a:r>
                      <a:endParaRPr lang="en-US" sz="20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n-US" sz="2000" b="0" u="none" strike="noStrike" dirty="0">
                          <a:solidFill>
                            <a:srgbClr val="000000"/>
                          </a:solidFill>
                          <a:effectLst/>
                        </a:rPr>
                        <a:t>72%</a:t>
                      </a:r>
                      <a:endParaRPr lang="en-US" sz="20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168310426"/>
                  </a:ext>
                </a:extLst>
              </a:tr>
            </a:tbl>
          </a:graphicData>
        </a:graphic>
      </p:graphicFrame>
      <p:sp>
        <p:nvSpPr>
          <p:cNvPr id="5" name="Slide Number Placeholder 4">
            <a:extLst>
              <a:ext uri="{FF2B5EF4-FFF2-40B4-BE49-F238E27FC236}">
                <a16:creationId xmlns:a16="http://schemas.microsoft.com/office/drawing/2014/main" id="{C70C49BA-820A-D325-18A1-4A29184FB161}"/>
              </a:ext>
            </a:extLst>
          </p:cNvPr>
          <p:cNvSpPr>
            <a:spLocks noGrp="1"/>
          </p:cNvSpPr>
          <p:nvPr>
            <p:ph type="sldNum" sz="quarter" idx="12"/>
          </p:nvPr>
        </p:nvSpPr>
        <p:spPr/>
        <p:txBody>
          <a:bodyPr/>
          <a:lstStyle/>
          <a:p>
            <a:fld id="{423756D3-09C1-4465-93F3-D23DDCE2A835}" type="slidenum">
              <a:rPr lang="en-US" smtClean="0"/>
              <a:t>33</a:t>
            </a:fld>
            <a:endParaRPr lang="en-US"/>
          </a:p>
        </p:txBody>
      </p:sp>
    </p:spTree>
    <p:extLst>
      <p:ext uri="{BB962C8B-B14F-4D97-AF65-F5344CB8AC3E}">
        <p14:creationId xmlns:p14="http://schemas.microsoft.com/office/powerpoint/2010/main" val="255376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DD248-425A-7D76-2B6F-690F5349E2C1}"/>
              </a:ext>
            </a:extLst>
          </p:cNvPr>
          <p:cNvSpPr>
            <a:spLocks noGrp="1"/>
          </p:cNvSpPr>
          <p:nvPr>
            <p:ph type="title"/>
          </p:nvPr>
        </p:nvSpPr>
        <p:spPr/>
        <p:txBody>
          <a:bodyPr/>
          <a:lstStyle/>
          <a:p>
            <a:r>
              <a:rPr lang="en-US" dirty="0"/>
              <a:t>Confusion Matrix &amp; AUC- ROC Curve</a:t>
            </a:r>
          </a:p>
        </p:txBody>
      </p:sp>
      <p:pic>
        <p:nvPicPr>
          <p:cNvPr id="4" name="Picture 3">
            <a:extLst>
              <a:ext uri="{FF2B5EF4-FFF2-40B4-BE49-F238E27FC236}">
                <a16:creationId xmlns:a16="http://schemas.microsoft.com/office/drawing/2014/main" id="{3C21D33C-7A59-38A3-72BB-C48DAC949100}"/>
              </a:ext>
            </a:extLst>
          </p:cNvPr>
          <p:cNvPicPr>
            <a:picLocks noChangeAspect="1"/>
          </p:cNvPicPr>
          <p:nvPr/>
        </p:nvPicPr>
        <p:blipFill>
          <a:blip r:embed="rId2"/>
          <a:stretch>
            <a:fillRect/>
          </a:stretch>
        </p:blipFill>
        <p:spPr>
          <a:xfrm>
            <a:off x="666750" y="1695637"/>
            <a:ext cx="5082604" cy="4524288"/>
          </a:xfrm>
          <a:prstGeom prst="rect">
            <a:avLst/>
          </a:prstGeom>
          <a:effectLst>
            <a:outerShdw blurRad="50800" dist="279400" dir="2700000" algn="tl" rotWithShape="0">
              <a:prstClr val="black">
                <a:alpha val="40000"/>
              </a:prstClr>
            </a:outerShdw>
          </a:effectLst>
        </p:spPr>
      </p:pic>
      <p:pic>
        <p:nvPicPr>
          <p:cNvPr id="6" name="Picture 5">
            <a:extLst>
              <a:ext uri="{FF2B5EF4-FFF2-40B4-BE49-F238E27FC236}">
                <a16:creationId xmlns:a16="http://schemas.microsoft.com/office/drawing/2014/main" id="{79884F91-FC2E-29C9-50A7-5F3C0FD2AA92}"/>
              </a:ext>
            </a:extLst>
          </p:cNvPr>
          <p:cNvPicPr>
            <a:picLocks noChangeAspect="1"/>
          </p:cNvPicPr>
          <p:nvPr/>
        </p:nvPicPr>
        <p:blipFill>
          <a:blip r:embed="rId3"/>
          <a:stretch>
            <a:fillRect/>
          </a:stretch>
        </p:blipFill>
        <p:spPr>
          <a:xfrm>
            <a:off x="5975776" y="1695637"/>
            <a:ext cx="5549474" cy="4524288"/>
          </a:xfrm>
          <a:prstGeom prst="rect">
            <a:avLst/>
          </a:prstGeom>
          <a:effectLst>
            <a:outerShdw blurRad="50800" dist="279400" dir="2700000" algn="tl" rotWithShape="0">
              <a:prstClr val="black">
                <a:alpha val="40000"/>
              </a:prstClr>
            </a:outerShdw>
          </a:effectLst>
        </p:spPr>
      </p:pic>
      <p:sp>
        <p:nvSpPr>
          <p:cNvPr id="8" name="Slide Number Placeholder 7">
            <a:extLst>
              <a:ext uri="{FF2B5EF4-FFF2-40B4-BE49-F238E27FC236}">
                <a16:creationId xmlns:a16="http://schemas.microsoft.com/office/drawing/2014/main" id="{E3C9B2B0-9583-B776-6313-AD45A25E933A}"/>
              </a:ext>
            </a:extLst>
          </p:cNvPr>
          <p:cNvSpPr>
            <a:spLocks noGrp="1"/>
          </p:cNvSpPr>
          <p:nvPr>
            <p:ph type="sldNum" sz="quarter" idx="12"/>
          </p:nvPr>
        </p:nvSpPr>
        <p:spPr/>
        <p:txBody>
          <a:bodyPr/>
          <a:lstStyle/>
          <a:p>
            <a:fld id="{423756D3-09C1-4465-93F3-D23DDCE2A835}" type="slidenum">
              <a:rPr lang="en-US" smtClean="0"/>
              <a:t>34</a:t>
            </a:fld>
            <a:endParaRPr lang="en-US"/>
          </a:p>
        </p:txBody>
      </p:sp>
    </p:spTree>
    <p:extLst>
      <p:ext uri="{BB962C8B-B14F-4D97-AF65-F5344CB8AC3E}">
        <p14:creationId xmlns:p14="http://schemas.microsoft.com/office/powerpoint/2010/main" val="3028904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19CC3-FF03-4159-917A-83265824AF49}"/>
              </a:ext>
            </a:extLst>
          </p:cNvPr>
          <p:cNvSpPr>
            <a:spLocks noGrp="1"/>
          </p:cNvSpPr>
          <p:nvPr>
            <p:ph type="title"/>
          </p:nvPr>
        </p:nvSpPr>
        <p:spPr/>
        <p:txBody>
          <a:bodyPr/>
          <a:lstStyle/>
          <a:p>
            <a:r>
              <a:rPr lang="en-US" dirty="0"/>
              <a:t>Feature Importance</a:t>
            </a:r>
          </a:p>
        </p:txBody>
      </p:sp>
      <p:pic>
        <p:nvPicPr>
          <p:cNvPr id="4" name="Picture 3">
            <a:extLst>
              <a:ext uri="{FF2B5EF4-FFF2-40B4-BE49-F238E27FC236}">
                <a16:creationId xmlns:a16="http://schemas.microsoft.com/office/drawing/2014/main" id="{79C95023-8F7C-3821-7E64-456A59C626A4}"/>
              </a:ext>
            </a:extLst>
          </p:cNvPr>
          <p:cNvPicPr>
            <a:picLocks noChangeAspect="1"/>
          </p:cNvPicPr>
          <p:nvPr/>
        </p:nvPicPr>
        <p:blipFill>
          <a:blip r:embed="rId2"/>
          <a:stretch>
            <a:fillRect/>
          </a:stretch>
        </p:blipFill>
        <p:spPr>
          <a:xfrm>
            <a:off x="1726406" y="1652590"/>
            <a:ext cx="8739187" cy="4682013"/>
          </a:xfrm>
          <a:prstGeom prst="rect">
            <a:avLst/>
          </a:prstGeom>
          <a:effectLst>
            <a:outerShdw blurRad="50800" dist="292100" dir="2700000" algn="tl" rotWithShape="0">
              <a:prstClr val="black">
                <a:alpha val="40000"/>
              </a:prstClr>
            </a:outerShdw>
          </a:effectLst>
        </p:spPr>
      </p:pic>
      <p:sp>
        <p:nvSpPr>
          <p:cNvPr id="6" name="Slide Number Placeholder 5">
            <a:extLst>
              <a:ext uri="{FF2B5EF4-FFF2-40B4-BE49-F238E27FC236}">
                <a16:creationId xmlns:a16="http://schemas.microsoft.com/office/drawing/2014/main" id="{17122386-A32C-AF4A-2347-9A4220197616}"/>
              </a:ext>
            </a:extLst>
          </p:cNvPr>
          <p:cNvSpPr>
            <a:spLocks noGrp="1"/>
          </p:cNvSpPr>
          <p:nvPr>
            <p:ph type="sldNum" sz="quarter" idx="12"/>
          </p:nvPr>
        </p:nvSpPr>
        <p:spPr/>
        <p:txBody>
          <a:bodyPr/>
          <a:lstStyle/>
          <a:p>
            <a:fld id="{423756D3-09C1-4465-93F3-D23DDCE2A835}" type="slidenum">
              <a:rPr lang="en-US" smtClean="0"/>
              <a:t>35</a:t>
            </a:fld>
            <a:endParaRPr lang="en-US"/>
          </a:p>
        </p:txBody>
      </p:sp>
    </p:spTree>
    <p:extLst>
      <p:ext uri="{BB962C8B-B14F-4D97-AF65-F5344CB8AC3E}">
        <p14:creationId xmlns:p14="http://schemas.microsoft.com/office/powerpoint/2010/main" val="2335041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A5D6C-429F-0812-9537-A8A7B99D962E}"/>
              </a:ext>
            </a:extLst>
          </p:cNvPr>
          <p:cNvSpPr>
            <a:spLocks noGrp="1"/>
          </p:cNvSpPr>
          <p:nvPr>
            <p:ph type="title"/>
          </p:nvPr>
        </p:nvSpPr>
        <p:spPr>
          <a:xfrm>
            <a:off x="838200" y="365127"/>
            <a:ext cx="10515600" cy="1325563"/>
          </a:xfrm>
        </p:spPr>
        <p:txBody>
          <a:bodyPr anchor="ctr">
            <a:normAutofit/>
          </a:bodyPr>
          <a:lstStyle/>
          <a:p>
            <a:r>
              <a:rPr lang="en-US" dirty="0"/>
              <a:t>Model Comparison</a:t>
            </a:r>
          </a:p>
        </p:txBody>
      </p:sp>
      <p:graphicFrame>
        <p:nvGraphicFramePr>
          <p:cNvPr id="5" name="Table 4">
            <a:extLst>
              <a:ext uri="{FF2B5EF4-FFF2-40B4-BE49-F238E27FC236}">
                <a16:creationId xmlns:a16="http://schemas.microsoft.com/office/drawing/2014/main" id="{993857D0-5E39-DEED-EC38-794AE0369125}"/>
              </a:ext>
            </a:extLst>
          </p:cNvPr>
          <p:cNvGraphicFramePr>
            <a:graphicFrameLocks noGrp="1"/>
          </p:cNvGraphicFramePr>
          <p:nvPr>
            <p:extLst>
              <p:ext uri="{D42A27DB-BD31-4B8C-83A1-F6EECF244321}">
                <p14:modId xmlns:p14="http://schemas.microsoft.com/office/powerpoint/2010/main" val="1823696793"/>
              </p:ext>
            </p:extLst>
          </p:nvPr>
        </p:nvGraphicFramePr>
        <p:xfrm>
          <a:off x="838200" y="1855030"/>
          <a:ext cx="10515600" cy="4069520"/>
        </p:xfrm>
        <a:graphic>
          <a:graphicData uri="http://schemas.openxmlformats.org/drawingml/2006/table">
            <a:tbl>
              <a:tblPr>
                <a:effectLst>
                  <a:outerShdw blurRad="50800" dist="292100" dir="2700000" algn="tl" rotWithShape="0">
                    <a:prstClr val="black">
                      <a:alpha val="40000"/>
                    </a:prstClr>
                  </a:outerShdw>
                </a:effectLst>
                <a:tableStyleId>{5C22544A-7EE6-4342-B048-85BDC9FD1C3A}</a:tableStyleId>
              </a:tblPr>
              <a:tblGrid>
                <a:gridCol w="1359024">
                  <a:extLst>
                    <a:ext uri="{9D8B030D-6E8A-4147-A177-3AD203B41FA5}">
                      <a16:colId xmlns:a16="http://schemas.microsoft.com/office/drawing/2014/main" val="59413016"/>
                    </a:ext>
                  </a:extLst>
                </a:gridCol>
                <a:gridCol w="1408501">
                  <a:extLst>
                    <a:ext uri="{9D8B030D-6E8A-4147-A177-3AD203B41FA5}">
                      <a16:colId xmlns:a16="http://schemas.microsoft.com/office/drawing/2014/main" val="2283013110"/>
                    </a:ext>
                  </a:extLst>
                </a:gridCol>
                <a:gridCol w="1320671">
                  <a:extLst>
                    <a:ext uri="{9D8B030D-6E8A-4147-A177-3AD203B41FA5}">
                      <a16:colId xmlns:a16="http://schemas.microsoft.com/office/drawing/2014/main" val="2438592871"/>
                    </a:ext>
                  </a:extLst>
                </a:gridCol>
                <a:gridCol w="1701269">
                  <a:extLst>
                    <a:ext uri="{9D8B030D-6E8A-4147-A177-3AD203B41FA5}">
                      <a16:colId xmlns:a16="http://schemas.microsoft.com/office/drawing/2014/main" val="3469697299"/>
                    </a:ext>
                  </a:extLst>
                </a:gridCol>
                <a:gridCol w="1613438">
                  <a:extLst>
                    <a:ext uri="{9D8B030D-6E8A-4147-A177-3AD203B41FA5}">
                      <a16:colId xmlns:a16="http://schemas.microsoft.com/office/drawing/2014/main" val="1247802543"/>
                    </a:ext>
                  </a:extLst>
                </a:gridCol>
                <a:gridCol w="1600263">
                  <a:extLst>
                    <a:ext uri="{9D8B030D-6E8A-4147-A177-3AD203B41FA5}">
                      <a16:colId xmlns:a16="http://schemas.microsoft.com/office/drawing/2014/main" val="168288221"/>
                    </a:ext>
                  </a:extLst>
                </a:gridCol>
                <a:gridCol w="1512434">
                  <a:extLst>
                    <a:ext uri="{9D8B030D-6E8A-4147-A177-3AD203B41FA5}">
                      <a16:colId xmlns:a16="http://schemas.microsoft.com/office/drawing/2014/main" val="1077565634"/>
                    </a:ext>
                  </a:extLst>
                </a:gridCol>
              </a:tblGrid>
              <a:tr h="581360">
                <a:tc rowSpan="2">
                  <a:txBody>
                    <a:bodyPr/>
                    <a:lstStyle/>
                    <a:p>
                      <a:pPr algn="ctr" fontAlgn="ctr"/>
                      <a:r>
                        <a:rPr lang="en-US" sz="1900" b="1" u="none" strike="noStrike" dirty="0">
                          <a:solidFill>
                            <a:srgbClr val="000000"/>
                          </a:solidFill>
                          <a:effectLst/>
                        </a:rPr>
                        <a:t>Metric</a:t>
                      </a:r>
                      <a:endParaRPr lang="en-US" sz="1900" b="1" i="0" u="none" strike="noStrike" dirty="0">
                        <a:solidFill>
                          <a:srgbClr val="000000"/>
                        </a:solidFill>
                        <a:effectLst/>
                        <a:latin typeface="Aptos Narrow" panose="020B0004020202020204" pitchFamily="34" charset="0"/>
                      </a:endParaRPr>
                    </a:p>
                  </a:txBody>
                  <a:tcPr marL="11182" marR="11182" marT="11182" marB="0" anchor="ctr"/>
                </a:tc>
                <a:tc gridSpan="2">
                  <a:txBody>
                    <a:bodyPr/>
                    <a:lstStyle/>
                    <a:p>
                      <a:pPr algn="ctr" fontAlgn="b"/>
                      <a:r>
                        <a:rPr lang="en-US" sz="1900" b="1" u="none" strike="noStrike">
                          <a:solidFill>
                            <a:srgbClr val="000000"/>
                          </a:solidFill>
                          <a:effectLst/>
                        </a:rPr>
                        <a:t>Logistic Regression </a:t>
                      </a:r>
                      <a:endParaRPr lang="en-US" sz="1900" b="1" i="0" u="none" strike="noStrike">
                        <a:solidFill>
                          <a:srgbClr val="000000"/>
                        </a:solidFill>
                        <a:effectLst/>
                        <a:latin typeface="Aptos Narrow" panose="020B0004020202020204" pitchFamily="34" charset="0"/>
                      </a:endParaRPr>
                    </a:p>
                  </a:txBody>
                  <a:tcPr marL="11182" marR="11182" marT="11182" marB="0" anchor="ctr"/>
                </a:tc>
                <a:tc hMerge="1">
                  <a:txBody>
                    <a:bodyPr/>
                    <a:lstStyle/>
                    <a:p>
                      <a:endParaRPr lang="en-US"/>
                    </a:p>
                  </a:txBody>
                  <a:tcPr/>
                </a:tc>
                <a:tc gridSpan="2">
                  <a:txBody>
                    <a:bodyPr/>
                    <a:lstStyle/>
                    <a:p>
                      <a:pPr algn="ctr" fontAlgn="b"/>
                      <a:r>
                        <a:rPr lang="en-US" sz="1900" b="1" u="none" strike="noStrike">
                          <a:solidFill>
                            <a:srgbClr val="000000"/>
                          </a:solidFill>
                          <a:effectLst/>
                        </a:rPr>
                        <a:t>Random Forest Classifier</a:t>
                      </a:r>
                      <a:endParaRPr lang="en-US" sz="1900" b="1" i="0" u="none" strike="noStrike">
                        <a:solidFill>
                          <a:srgbClr val="000000"/>
                        </a:solidFill>
                        <a:effectLst/>
                        <a:latin typeface="Aptos Narrow" panose="020B0004020202020204" pitchFamily="34" charset="0"/>
                      </a:endParaRPr>
                    </a:p>
                  </a:txBody>
                  <a:tcPr marL="11182" marR="11182" marT="11182" marB="0" anchor="ctr"/>
                </a:tc>
                <a:tc hMerge="1">
                  <a:txBody>
                    <a:bodyPr/>
                    <a:lstStyle/>
                    <a:p>
                      <a:endParaRPr lang="en-US"/>
                    </a:p>
                  </a:txBody>
                  <a:tcPr/>
                </a:tc>
                <a:tc gridSpan="2">
                  <a:txBody>
                    <a:bodyPr/>
                    <a:lstStyle/>
                    <a:p>
                      <a:pPr algn="ctr" fontAlgn="b"/>
                      <a:r>
                        <a:rPr lang="en-US" sz="1900" b="1" u="none" strike="noStrike">
                          <a:solidFill>
                            <a:srgbClr val="000000"/>
                          </a:solidFill>
                          <a:effectLst/>
                        </a:rPr>
                        <a:t>Decision Tree Classifier</a:t>
                      </a:r>
                      <a:endParaRPr lang="en-US" sz="1900" b="1" i="0" u="none" strike="noStrike">
                        <a:solidFill>
                          <a:srgbClr val="000000"/>
                        </a:solidFill>
                        <a:effectLst/>
                        <a:latin typeface="Aptos Narrow" panose="020B0004020202020204" pitchFamily="34" charset="0"/>
                      </a:endParaRPr>
                    </a:p>
                  </a:txBody>
                  <a:tcPr marL="11182" marR="11182" marT="11182" marB="0" anchor="ctr"/>
                </a:tc>
                <a:tc hMerge="1">
                  <a:txBody>
                    <a:bodyPr/>
                    <a:lstStyle/>
                    <a:p>
                      <a:endParaRPr lang="en-US"/>
                    </a:p>
                  </a:txBody>
                  <a:tcPr/>
                </a:tc>
                <a:extLst>
                  <a:ext uri="{0D108BD9-81ED-4DB2-BD59-A6C34878D82A}">
                    <a16:rowId xmlns:a16="http://schemas.microsoft.com/office/drawing/2014/main" val="143870612"/>
                  </a:ext>
                </a:extLst>
              </a:tr>
              <a:tr h="581360">
                <a:tc vMerge="1">
                  <a:txBody>
                    <a:bodyPr/>
                    <a:lstStyle/>
                    <a:p>
                      <a:endParaRPr lang="en-US"/>
                    </a:p>
                  </a:txBody>
                  <a:tcPr/>
                </a:tc>
                <a:tc>
                  <a:txBody>
                    <a:bodyPr/>
                    <a:lstStyle/>
                    <a:p>
                      <a:pPr algn="ctr" fontAlgn="b"/>
                      <a:r>
                        <a:rPr lang="en-US" sz="1900" b="0" u="none" strike="noStrike">
                          <a:solidFill>
                            <a:srgbClr val="000000"/>
                          </a:solidFill>
                          <a:effectLst/>
                        </a:rPr>
                        <a:t>Train Data</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Test Data</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Train Data</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Test Data</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Train Data</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Test Data</a:t>
                      </a:r>
                      <a:endParaRPr lang="en-US" sz="1900" b="0" i="0" u="none" strike="noStrike">
                        <a:solidFill>
                          <a:srgbClr val="000000"/>
                        </a:solidFill>
                        <a:effectLst/>
                        <a:latin typeface="Aptos Narrow" panose="020B0004020202020204" pitchFamily="34" charset="0"/>
                      </a:endParaRPr>
                    </a:p>
                  </a:txBody>
                  <a:tcPr marL="11182" marR="11182" marT="11182" marB="0" anchor="ctr"/>
                </a:tc>
                <a:extLst>
                  <a:ext uri="{0D108BD9-81ED-4DB2-BD59-A6C34878D82A}">
                    <a16:rowId xmlns:a16="http://schemas.microsoft.com/office/drawing/2014/main" val="3191563153"/>
                  </a:ext>
                </a:extLst>
              </a:tr>
              <a:tr h="581360">
                <a:tc>
                  <a:txBody>
                    <a:bodyPr/>
                    <a:lstStyle/>
                    <a:p>
                      <a:pPr algn="ctr" fontAlgn="b"/>
                      <a:r>
                        <a:rPr lang="en-US" sz="1900" b="1" u="none" strike="noStrike">
                          <a:solidFill>
                            <a:srgbClr val="000000"/>
                          </a:solidFill>
                          <a:effectLst/>
                        </a:rPr>
                        <a:t>Accuracy</a:t>
                      </a:r>
                      <a:endParaRPr lang="en-US" sz="1900" b="1"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67%</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67%</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70%</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69%</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70%</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69%</a:t>
                      </a:r>
                      <a:endParaRPr lang="en-US" sz="1900" b="0" i="0" u="none" strike="noStrike">
                        <a:solidFill>
                          <a:srgbClr val="000000"/>
                        </a:solidFill>
                        <a:effectLst/>
                        <a:latin typeface="Aptos Narrow" panose="020B0004020202020204" pitchFamily="34" charset="0"/>
                      </a:endParaRPr>
                    </a:p>
                  </a:txBody>
                  <a:tcPr marL="11182" marR="11182" marT="11182" marB="0" anchor="ctr"/>
                </a:tc>
                <a:extLst>
                  <a:ext uri="{0D108BD9-81ED-4DB2-BD59-A6C34878D82A}">
                    <a16:rowId xmlns:a16="http://schemas.microsoft.com/office/drawing/2014/main" val="547862407"/>
                  </a:ext>
                </a:extLst>
              </a:tr>
              <a:tr h="581360">
                <a:tc>
                  <a:txBody>
                    <a:bodyPr/>
                    <a:lstStyle/>
                    <a:p>
                      <a:pPr algn="ctr" fontAlgn="b"/>
                      <a:r>
                        <a:rPr lang="en-US" sz="1900" b="1" u="none" strike="noStrike">
                          <a:solidFill>
                            <a:srgbClr val="000000"/>
                          </a:solidFill>
                          <a:effectLst/>
                        </a:rPr>
                        <a:t>Precision</a:t>
                      </a:r>
                      <a:endParaRPr lang="en-US" sz="1900" b="1"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28%</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27%</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30%</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28%</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30%</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28%</a:t>
                      </a:r>
                      <a:endParaRPr lang="en-US" sz="1900" b="0" i="0" u="none" strike="noStrike">
                        <a:solidFill>
                          <a:srgbClr val="000000"/>
                        </a:solidFill>
                        <a:effectLst/>
                        <a:latin typeface="Aptos Narrow" panose="020B0004020202020204" pitchFamily="34" charset="0"/>
                      </a:endParaRPr>
                    </a:p>
                  </a:txBody>
                  <a:tcPr marL="11182" marR="11182" marT="11182" marB="0" anchor="ctr"/>
                </a:tc>
                <a:extLst>
                  <a:ext uri="{0D108BD9-81ED-4DB2-BD59-A6C34878D82A}">
                    <a16:rowId xmlns:a16="http://schemas.microsoft.com/office/drawing/2014/main" val="1819379352"/>
                  </a:ext>
                </a:extLst>
              </a:tr>
              <a:tr h="581360">
                <a:tc>
                  <a:txBody>
                    <a:bodyPr/>
                    <a:lstStyle/>
                    <a:p>
                      <a:pPr algn="ctr" fontAlgn="b"/>
                      <a:r>
                        <a:rPr lang="en-US" sz="1900" b="1" u="none" strike="noStrike">
                          <a:solidFill>
                            <a:srgbClr val="000000"/>
                          </a:solidFill>
                          <a:effectLst/>
                        </a:rPr>
                        <a:t>Recall</a:t>
                      </a:r>
                      <a:endParaRPr lang="en-US" sz="1900" b="1"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66%</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65%</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67%</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64%</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67%</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64%</a:t>
                      </a:r>
                      <a:endParaRPr lang="en-US" sz="1900" b="0" i="0" u="none" strike="noStrike">
                        <a:solidFill>
                          <a:srgbClr val="000000"/>
                        </a:solidFill>
                        <a:effectLst/>
                        <a:latin typeface="Aptos Narrow" panose="020B0004020202020204" pitchFamily="34" charset="0"/>
                      </a:endParaRPr>
                    </a:p>
                  </a:txBody>
                  <a:tcPr marL="11182" marR="11182" marT="11182" marB="0" anchor="ctr"/>
                </a:tc>
                <a:extLst>
                  <a:ext uri="{0D108BD9-81ED-4DB2-BD59-A6C34878D82A}">
                    <a16:rowId xmlns:a16="http://schemas.microsoft.com/office/drawing/2014/main" val="1761927936"/>
                  </a:ext>
                </a:extLst>
              </a:tr>
              <a:tr h="581360">
                <a:tc>
                  <a:txBody>
                    <a:bodyPr/>
                    <a:lstStyle/>
                    <a:p>
                      <a:pPr algn="ctr" fontAlgn="b"/>
                      <a:r>
                        <a:rPr lang="en-US" sz="1900" b="1" u="none" strike="noStrike">
                          <a:solidFill>
                            <a:srgbClr val="000000"/>
                          </a:solidFill>
                          <a:effectLst/>
                        </a:rPr>
                        <a:t>F1 Score</a:t>
                      </a:r>
                      <a:endParaRPr lang="en-US" sz="1900" b="1"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39%</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38%</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42%</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39%</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42%</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39%</a:t>
                      </a:r>
                      <a:endParaRPr lang="en-US" sz="1900" b="0" i="0" u="none" strike="noStrike">
                        <a:solidFill>
                          <a:srgbClr val="000000"/>
                        </a:solidFill>
                        <a:effectLst/>
                        <a:latin typeface="Aptos Narrow" panose="020B0004020202020204" pitchFamily="34" charset="0"/>
                      </a:endParaRPr>
                    </a:p>
                  </a:txBody>
                  <a:tcPr marL="11182" marR="11182" marT="11182" marB="0" anchor="ctr"/>
                </a:tc>
                <a:extLst>
                  <a:ext uri="{0D108BD9-81ED-4DB2-BD59-A6C34878D82A}">
                    <a16:rowId xmlns:a16="http://schemas.microsoft.com/office/drawing/2014/main" val="180857319"/>
                  </a:ext>
                </a:extLst>
              </a:tr>
              <a:tr h="581360">
                <a:tc>
                  <a:txBody>
                    <a:bodyPr/>
                    <a:lstStyle/>
                    <a:p>
                      <a:pPr algn="ctr" fontAlgn="b"/>
                      <a:r>
                        <a:rPr lang="en-US" sz="1900" b="1" u="none" strike="noStrike">
                          <a:solidFill>
                            <a:srgbClr val="000000"/>
                          </a:solidFill>
                          <a:effectLst/>
                        </a:rPr>
                        <a:t>ROC-AUC</a:t>
                      </a:r>
                      <a:endParaRPr lang="en-US" sz="1900" b="1"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73%</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72%</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76%</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72%</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a:solidFill>
                            <a:srgbClr val="000000"/>
                          </a:solidFill>
                          <a:effectLst/>
                        </a:rPr>
                        <a:t>76%</a:t>
                      </a:r>
                      <a:endParaRPr lang="en-US" sz="1900" b="0" i="0" u="none" strike="noStrike">
                        <a:solidFill>
                          <a:srgbClr val="000000"/>
                        </a:solidFill>
                        <a:effectLst/>
                        <a:latin typeface="Aptos Narrow" panose="020B0004020202020204" pitchFamily="34" charset="0"/>
                      </a:endParaRPr>
                    </a:p>
                  </a:txBody>
                  <a:tcPr marL="11182" marR="11182" marT="11182" marB="0" anchor="ctr"/>
                </a:tc>
                <a:tc>
                  <a:txBody>
                    <a:bodyPr/>
                    <a:lstStyle/>
                    <a:p>
                      <a:pPr algn="ctr" fontAlgn="b"/>
                      <a:r>
                        <a:rPr lang="en-US" sz="1900" b="0" u="none" strike="noStrike" dirty="0">
                          <a:solidFill>
                            <a:srgbClr val="000000"/>
                          </a:solidFill>
                          <a:effectLst/>
                        </a:rPr>
                        <a:t>72%</a:t>
                      </a:r>
                      <a:endParaRPr lang="en-US" sz="1900" b="0" i="0" u="none" strike="noStrike" dirty="0">
                        <a:solidFill>
                          <a:srgbClr val="000000"/>
                        </a:solidFill>
                        <a:effectLst/>
                        <a:latin typeface="Aptos Narrow" panose="020B0004020202020204" pitchFamily="34" charset="0"/>
                      </a:endParaRPr>
                    </a:p>
                  </a:txBody>
                  <a:tcPr marL="11182" marR="11182" marT="11182" marB="0" anchor="ctr"/>
                </a:tc>
                <a:extLst>
                  <a:ext uri="{0D108BD9-81ED-4DB2-BD59-A6C34878D82A}">
                    <a16:rowId xmlns:a16="http://schemas.microsoft.com/office/drawing/2014/main" val="2067681176"/>
                  </a:ext>
                </a:extLst>
              </a:tr>
            </a:tbl>
          </a:graphicData>
        </a:graphic>
      </p:graphicFrame>
      <p:sp>
        <p:nvSpPr>
          <p:cNvPr id="6" name="Slide Number Placeholder 5">
            <a:extLst>
              <a:ext uri="{FF2B5EF4-FFF2-40B4-BE49-F238E27FC236}">
                <a16:creationId xmlns:a16="http://schemas.microsoft.com/office/drawing/2014/main" id="{CAF2E43B-1A08-88DA-8DDE-0AC62972C77F}"/>
              </a:ext>
            </a:extLst>
          </p:cNvPr>
          <p:cNvSpPr>
            <a:spLocks noGrp="1"/>
          </p:cNvSpPr>
          <p:nvPr>
            <p:ph type="sldNum" sz="quarter" idx="12"/>
          </p:nvPr>
        </p:nvSpPr>
        <p:spPr/>
        <p:txBody>
          <a:bodyPr/>
          <a:lstStyle/>
          <a:p>
            <a:fld id="{423756D3-09C1-4465-93F3-D23DDCE2A835}" type="slidenum">
              <a:rPr lang="en-US" smtClean="0"/>
              <a:t>36</a:t>
            </a:fld>
            <a:endParaRPr lang="en-US"/>
          </a:p>
        </p:txBody>
      </p:sp>
    </p:spTree>
    <p:extLst>
      <p:ext uri="{BB962C8B-B14F-4D97-AF65-F5344CB8AC3E}">
        <p14:creationId xmlns:p14="http://schemas.microsoft.com/office/powerpoint/2010/main" val="2351134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BC03-A82F-6F35-9667-AD44057F610A}"/>
              </a:ext>
            </a:extLst>
          </p:cNvPr>
          <p:cNvSpPr>
            <a:spLocks noGrp="1"/>
          </p:cNvSpPr>
          <p:nvPr>
            <p:ph type="title"/>
          </p:nvPr>
        </p:nvSpPr>
        <p:spPr/>
        <p:txBody>
          <a:bodyPr/>
          <a:lstStyle/>
          <a:p>
            <a:r>
              <a:rPr lang="en-US" dirty="0"/>
              <a:t>Final Model</a:t>
            </a:r>
          </a:p>
        </p:txBody>
      </p:sp>
      <p:sp>
        <p:nvSpPr>
          <p:cNvPr id="3" name="Content Placeholder 2">
            <a:extLst>
              <a:ext uri="{FF2B5EF4-FFF2-40B4-BE49-F238E27FC236}">
                <a16:creationId xmlns:a16="http://schemas.microsoft.com/office/drawing/2014/main" id="{4933A8D1-4063-ADBE-15D4-36D6C5791EDD}"/>
              </a:ext>
            </a:extLst>
          </p:cNvPr>
          <p:cNvSpPr>
            <a:spLocks noGrp="1"/>
          </p:cNvSpPr>
          <p:nvPr>
            <p:ph idx="1"/>
          </p:nvPr>
        </p:nvSpPr>
        <p:spPr/>
        <p:txBody>
          <a:bodyPr/>
          <a:lstStyle/>
          <a:p>
            <a:r>
              <a:rPr lang="en-US" dirty="0"/>
              <a:t>Logistic Regression</a:t>
            </a:r>
          </a:p>
          <a:p>
            <a:endParaRPr lang="en-US" dirty="0"/>
          </a:p>
          <a:p>
            <a:r>
              <a:rPr lang="en-US" dirty="0"/>
              <a:t>Why?</a:t>
            </a:r>
          </a:p>
          <a:p>
            <a:pPr marL="514350" indent="-514350">
              <a:buAutoNum type="arabicPeriod"/>
            </a:pPr>
            <a:r>
              <a:rPr lang="en-US" dirty="0"/>
              <a:t>Interpretability &amp; Explainability</a:t>
            </a:r>
          </a:p>
          <a:p>
            <a:pPr marL="514350" indent="-514350">
              <a:buAutoNum type="arabicPeriod"/>
            </a:pPr>
            <a:r>
              <a:rPr lang="en-US" dirty="0"/>
              <a:t>Generalization &amp; Robustness</a:t>
            </a:r>
          </a:p>
          <a:p>
            <a:pPr marL="514350" indent="-514350">
              <a:buAutoNum type="arabicPeriod"/>
            </a:pPr>
            <a:r>
              <a:rPr lang="en-US" dirty="0"/>
              <a:t>Stability in Performance Metrics</a:t>
            </a:r>
          </a:p>
          <a:p>
            <a:pPr marL="514350" indent="-514350">
              <a:buAutoNum type="arabicPeriod"/>
            </a:pPr>
            <a:r>
              <a:rPr lang="en-US" dirty="0"/>
              <a:t>Faster Training &amp; Deployment</a:t>
            </a:r>
          </a:p>
        </p:txBody>
      </p:sp>
      <p:sp>
        <p:nvSpPr>
          <p:cNvPr id="4" name="Slide Number Placeholder 3">
            <a:extLst>
              <a:ext uri="{FF2B5EF4-FFF2-40B4-BE49-F238E27FC236}">
                <a16:creationId xmlns:a16="http://schemas.microsoft.com/office/drawing/2014/main" id="{10DC111D-C453-01D8-5933-C0C0F3D46577}"/>
              </a:ext>
            </a:extLst>
          </p:cNvPr>
          <p:cNvSpPr>
            <a:spLocks noGrp="1"/>
          </p:cNvSpPr>
          <p:nvPr>
            <p:ph type="sldNum" sz="quarter" idx="12"/>
          </p:nvPr>
        </p:nvSpPr>
        <p:spPr/>
        <p:txBody>
          <a:bodyPr/>
          <a:lstStyle/>
          <a:p>
            <a:fld id="{423756D3-09C1-4465-93F3-D23DDCE2A835}" type="slidenum">
              <a:rPr lang="en-US" smtClean="0"/>
              <a:t>37</a:t>
            </a:fld>
            <a:endParaRPr lang="en-US"/>
          </a:p>
        </p:txBody>
      </p:sp>
    </p:spTree>
    <p:extLst>
      <p:ext uri="{BB962C8B-B14F-4D97-AF65-F5344CB8AC3E}">
        <p14:creationId xmlns:p14="http://schemas.microsoft.com/office/powerpoint/2010/main" val="2023762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5F423-8FFC-7C63-0C5E-B7731E5893DA}"/>
              </a:ext>
            </a:extLst>
          </p:cNvPr>
          <p:cNvSpPr>
            <a:spLocks noGrp="1"/>
          </p:cNvSpPr>
          <p:nvPr>
            <p:ph type="title"/>
          </p:nvPr>
        </p:nvSpPr>
        <p:spPr/>
        <p:txBody>
          <a:bodyPr/>
          <a:lstStyle/>
          <a:p>
            <a:r>
              <a:rPr lang="en-US" dirty="0"/>
              <a:t>Web Application</a:t>
            </a:r>
          </a:p>
        </p:txBody>
      </p:sp>
      <p:pic>
        <p:nvPicPr>
          <p:cNvPr id="13320" name="Picture 8">
            <a:extLst>
              <a:ext uri="{FF2B5EF4-FFF2-40B4-BE49-F238E27FC236}">
                <a16:creationId xmlns:a16="http://schemas.microsoft.com/office/drawing/2014/main" id="{4B9345ED-34C2-B833-F149-1E99AC9D6E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03" t="21323"/>
          <a:stretch/>
        </p:blipFill>
        <p:spPr bwMode="auto">
          <a:xfrm>
            <a:off x="1542982" y="1489959"/>
            <a:ext cx="9106035" cy="498704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9274BC60-CC69-A2DD-1E0E-167E4AD06345}"/>
              </a:ext>
            </a:extLst>
          </p:cNvPr>
          <p:cNvSpPr>
            <a:spLocks noGrp="1"/>
          </p:cNvSpPr>
          <p:nvPr>
            <p:ph type="sldNum" sz="quarter" idx="12"/>
          </p:nvPr>
        </p:nvSpPr>
        <p:spPr/>
        <p:txBody>
          <a:bodyPr/>
          <a:lstStyle/>
          <a:p>
            <a:fld id="{423756D3-09C1-4465-93F3-D23DDCE2A835}" type="slidenum">
              <a:rPr lang="en-US" smtClean="0"/>
              <a:t>38</a:t>
            </a:fld>
            <a:endParaRPr lang="en-US"/>
          </a:p>
        </p:txBody>
      </p:sp>
    </p:spTree>
    <p:extLst>
      <p:ext uri="{BB962C8B-B14F-4D97-AF65-F5344CB8AC3E}">
        <p14:creationId xmlns:p14="http://schemas.microsoft.com/office/powerpoint/2010/main" val="3113856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21B9-51C7-2BAB-FD48-26044F1813C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71154E9-2D73-971B-EA0F-AF3E0F53FB0F}"/>
              </a:ext>
            </a:extLst>
          </p:cNvPr>
          <p:cNvSpPr>
            <a:spLocks noGrp="1"/>
          </p:cNvSpPr>
          <p:nvPr>
            <p:ph idx="1"/>
          </p:nvPr>
        </p:nvSpPr>
        <p:spPr>
          <a:xfrm>
            <a:off x="1313233" y="1825625"/>
            <a:ext cx="10057221" cy="4394300"/>
          </a:xfrm>
        </p:spPr>
        <p:txBody>
          <a:bodyPr>
            <a:normAutofit/>
          </a:bodyPr>
          <a:lstStyle/>
          <a:p>
            <a:r>
              <a:rPr lang="en-US" sz="2400" b="1" dirty="0"/>
              <a:t>Logistic Regression</a:t>
            </a:r>
            <a:r>
              <a:rPr lang="en-US" sz="2400" dirty="0"/>
              <a:t> was chosen as the final model due to its </a:t>
            </a:r>
            <a:r>
              <a:rPr lang="en-US" sz="2400" b="1" dirty="0"/>
              <a:t>probability-based risk assessment</a:t>
            </a:r>
            <a:r>
              <a:rPr lang="en-US" sz="2400" dirty="0"/>
              <a:t>, allowing the NBFI to evaluate the likelihood of default for each applicant.</a:t>
            </a:r>
          </a:p>
          <a:p>
            <a:pPr>
              <a:buFont typeface="Arial" panose="020B0604020202020204" pitchFamily="34" charset="0"/>
              <a:buChar char="•"/>
            </a:pPr>
            <a:r>
              <a:rPr lang="en-US" sz="2400" dirty="0"/>
              <a:t>The model enables </a:t>
            </a:r>
            <a:r>
              <a:rPr lang="en-US" sz="2400" b="1" dirty="0"/>
              <a:t>risk-based scoring</a:t>
            </a:r>
            <a:r>
              <a:rPr lang="en-US" sz="2400" dirty="0"/>
              <a:t>, allowing loan officers to make more </a:t>
            </a:r>
            <a:r>
              <a:rPr lang="en-US" sz="2400" b="1" dirty="0"/>
              <a:t>data-driven lending decisions</a:t>
            </a:r>
            <a:r>
              <a:rPr lang="en-US" sz="2400" dirty="0"/>
              <a:t>.</a:t>
            </a:r>
          </a:p>
          <a:p>
            <a:pPr>
              <a:buFont typeface="Arial" panose="020B0604020202020204" pitchFamily="34" charset="0"/>
              <a:buChar char="•"/>
            </a:pPr>
            <a:r>
              <a:rPr lang="en-US" sz="2400" dirty="0"/>
              <a:t>By </a:t>
            </a:r>
            <a:r>
              <a:rPr lang="en-US" sz="2400" b="1" dirty="0"/>
              <a:t>identifying high-risk applicants early</a:t>
            </a:r>
            <a:r>
              <a:rPr lang="en-US" sz="2400" dirty="0"/>
              <a:t>, the institution can </a:t>
            </a:r>
            <a:r>
              <a:rPr lang="en-US" sz="2400" b="1" dirty="0"/>
              <a:t>prevent non-performing loans</a:t>
            </a:r>
            <a:r>
              <a:rPr lang="en-US" sz="2400" dirty="0"/>
              <a:t>, reducing </a:t>
            </a:r>
            <a:r>
              <a:rPr lang="en-US" sz="2400" b="1" dirty="0"/>
              <a:t>financial losses</a:t>
            </a:r>
            <a:r>
              <a:rPr lang="en-US" sz="2400" dirty="0"/>
              <a:t>.</a:t>
            </a:r>
          </a:p>
          <a:p>
            <a:r>
              <a:rPr lang="en-US" sz="2400" dirty="0"/>
              <a:t>The </a:t>
            </a:r>
            <a:r>
              <a:rPr lang="en-US" sz="2400" b="1" dirty="0"/>
              <a:t>recall-focused approach</a:t>
            </a:r>
            <a:r>
              <a:rPr lang="en-US" sz="2400" dirty="0"/>
              <a:t> ensures that fewer defaulters go undetected, minimizing financial exposure.</a:t>
            </a:r>
          </a:p>
          <a:p>
            <a:r>
              <a:rPr lang="en-US" sz="2400" b="1" dirty="0"/>
              <a:t>Regular model retraining</a:t>
            </a:r>
            <a:r>
              <a:rPr lang="en-US" sz="2400" dirty="0"/>
              <a:t> will allow the system to adapt to evolving financial behaviors, ensuring continued reliability and accuracy.</a:t>
            </a:r>
          </a:p>
        </p:txBody>
      </p:sp>
      <p:sp>
        <p:nvSpPr>
          <p:cNvPr id="4" name="Slide Number Placeholder 3">
            <a:extLst>
              <a:ext uri="{FF2B5EF4-FFF2-40B4-BE49-F238E27FC236}">
                <a16:creationId xmlns:a16="http://schemas.microsoft.com/office/drawing/2014/main" id="{CDAC90E3-5217-5D53-A862-3B262257926C}"/>
              </a:ext>
            </a:extLst>
          </p:cNvPr>
          <p:cNvSpPr>
            <a:spLocks noGrp="1"/>
          </p:cNvSpPr>
          <p:nvPr>
            <p:ph type="sldNum" sz="quarter" idx="12"/>
          </p:nvPr>
        </p:nvSpPr>
        <p:spPr/>
        <p:txBody>
          <a:bodyPr/>
          <a:lstStyle/>
          <a:p>
            <a:fld id="{423756D3-09C1-4465-93F3-D23DDCE2A835}" type="slidenum">
              <a:rPr lang="en-US" smtClean="0"/>
              <a:t>39</a:t>
            </a:fld>
            <a:endParaRPr lang="en-US"/>
          </a:p>
        </p:txBody>
      </p:sp>
    </p:spTree>
    <p:extLst>
      <p:ext uri="{BB962C8B-B14F-4D97-AF65-F5344CB8AC3E}">
        <p14:creationId xmlns:p14="http://schemas.microsoft.com/office/powerpoint/2010/main" val="1995601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273FF-A577-4E76-014A-8D9FB44A06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089C4C-4774-F07A-CD85-8E4F2CB516F9}"/>
              </a:ext>
            </a:extLst>
          </p:cNvPr>
          <p:cNvSpPr>
            <a:spLocks noGrp="1"/>
          </p:cNvSpPr>
          <p:nvPr>
            <p:ph type="title"/>
          </p:nvPr>
        </p:nvSpPr>
        <p:spPr>
          <a:xfrm>
            <a:off x="838200" y="2766218"/>
            <a:ext cx="10515600" cy="1325563"/>
          </a:xfrm>
        </p:spPr>
        <p:txBody>
          <a:bodyPr vert="horz" lIns="91440" tIns="45720" rIns="91440" bIns="45720" rtlCol="0" anchor="ctr">
            <a:normAutofit/>
          </a:bodyPr>
          <a:lstStyle/>
          <a:p>
            <a:pPr algn="ctr"/>
            <a:r>
              <a:rPr lang="en-US" sz="7200" dirty="0"/>
              <a:t>Data Set Overview</a:t>
            </a:r>
          </a:p>
        </p:txBody>
      </p:sp>
      <p:sp>
        <p:nvSpPr>
          <p:cNvPr id="3" name="Slide Number Placeholder 2">
            <a:extLst>
              <a:ext uri="{FF2B5EF4-FFF2-40B4-BE49-F238E27FC236}">
                <a16:creationId xmlns:a16="http://schemas.microsoft.com/office/drawing/2014/main" id="{324C7817-16D3-6516-A713-C7F3811B5AB1}"/>
              </a:ext>
            </a:extLst>
          </p:cNvPr>
          <p:cNvSpPr>
            <a:spLocks noGrp="1"/>
          </p:cNvSpPr>
          <p:nvPr>
            <p:ph type="sldNum" sz="quarter" idx="12"/>
          </p:nvPr>
        </p:nvSpPr>
        <p:spPr/>
        <p:txBody>
          <a:bodyPr/>
          <a:lstStyle/>
          <a:p>
            <a:fld id="{423756D3-09C1-4465-93F3-D23DDCE2A835}" type="slidenum">
              <a:rPr lang="en-US" smtClean="0"/>
              <a:t>4</a:t>
            </a:fld>
            <a:endParaRPr lang="en-US"/>
          </a:p>
        </p:txBody>
      </p:sp>
    </p:spTree>
    <p:extLst>
      <p:ext uri="{BB962C8B-B14F-4D97-AF65-F5344CB8AC3E}">
        <p14:creationId xmlns:p14="http://schemas.microsoft.com/office/powerpoint/2010/main" val="1052149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B754D-B34D-9D77-D0AD-3B7C0A0606D6}"/>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41A39DE0-4B23-FA2B-C6A3-2B847786FA25}"/>
              </a:ext>
            </a:extLst>
          </p:cNvPr>
          <p:cNvSpPr>
            <a:spLocks noGrp="1"/>
          </p:cNvSpPr>
          <p:nvPr>
            <p:ph idx="1"/>
          </p:nvPr>
        </p:nvSpPr>
        <p:spPr>
          <a:xfrm>
            <a:off x="4151684" y="3155950"/>
            <a:ext cx="3401641" cy="546100"/>
          </a:xfrm>
        </p:spPr>
        <p:txBody>
          <a:bodyPr>
            <a:normAutofit/>
          </a:bodyPr>
          <a:lstStyle/>
          <a:p>
            <a:pPr marL="0" indent="0">
              <a:buNone/>
            </a:pPr>
            <a:r>
              <a:rPr lang="en-US" sz="3000" dirty="0"/>
              <a:t>Any Questions?</a:t>
            </a:r>
          </a:p>
        </p:txBody>
      </p:sp>
      <p:sp>
        <p:nvSpPr>
          <p:cNvPr id="4" name="Slide Number Placeholder 3">
            <a:extLst>
              <a:ext uri="{FF2B5EF4-FFF2-40B4-BE49-F238E27FC236}">
                <a16:creationId xmlns:a16="http://schemas.microsoft.com/office/drawing/2014/main" id="{2A8DC34C-9DF8-A8F0-7BB4-857534BE60BF}"/>
              </a:ext>
            </a:extLst>
          </p:cNvPr>
          <p:cNvSpPr>
            <a:spLocks noGrp="1"/>
          </p:cNvSpPr>
          <p:nvPr>
            <p:ph type="sldNum" sz="quarter" idx="12"/>
          </p:nvPr>
        </p:nvSpPr>
        <p:spPr/>
        <p:txBody>
          <a:bodyPr/>
          <a:lstStyle/>
          <a:p>
            <a:fld id="{423756D3-09C1-4465-93F3-D23DDCE2A835}" type="slidenum">
              <a:rPr lang="en-US" smtClean="0"/>
              <a:t>40</a:t>
            </a:fld>
            <a:endParaRPr lang="en-US"/>
          </a:p>
        </p:txBody>
      </p:sp>
    </p:spTree>
    <p:extLst>
      <p:ext uri="{BB962C8B-B14F-4D97-AF65-F5344CB8AC3E}">
        <p14:creationId xmlns:p14="http://schemas.microsoft.com/office/powerpoint/2010/main" val="1089154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FF8F4231-32C1-389C-D1D5-35779B6D3100}"/>
              </a:ext>
            </a:extLst>
          </p:cNvPr>
          <p:cNvSpPr>
            <a:spLocks noGrp="1" noChangeArrowheads="1"/>
          </p:cNvSpPr>
          <p:nvPr>
            <p:ph idx="1"/>
          </p:nvPr>
        </p:nvSpPr>
        <p:spPr bwMode="auto">
          <a:xfrm>
            <a:off x="784737" y="1763800"/>
            <a:ext cx="10140438" cy="333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indent="0" eaLnBrk="0" fontAlgn="base" hangingPunct="0">
              <a:lnSpc>
                <a:spcPct val="200000"/>
              </a:lnSpc>
              <a:spcBef>
                <a:spcPct val="0"/>
              </a:spcBef>
              <a:spcAft>
                <a:spcPct val="0"/>
              </a:spcAft>
              <a:buNone/>
            </a:pPr>
            <a:r>
              <a:rPr lang="en-US" altLang="en-US" sz="1800" b="1" dirty="0">
                <a:latin typeface="Arial" panose="020B0604020202020204" pitchFamily="34" charset="0"/>
                <a:cs typeface="Arial" panose="020B0604020202020204" pitchFamily="34" charset="0"/>
              </a:rPr>
              <a:t>Data Source:</a:t>
            </a:r>
            <a:r>
              <a:rPr lang="en-US" altLang="en-US" sz="1800" dirty="0">
                <a:latin typeface="Arial" panose="020B0604020202020204" pitchFamily="34" charset="0"/>
                <a:cs typeface="Arial" panose="020B0604020202020204" pitchFamily="34" charset="0"/>
              </a:rPr>
              <a:t> </a:t>
            </a:r>
          </a:p>
          <a:p>
            <a:pPr marL="0" indent="0" eaLnBrk="0" fontAlgn="base" hangingPunct="0">
              <a:lnSpc>
                <a:spcPct val="200000"/>
              </a:lnSpc>
              <a:spcBef>
                <a:spcPct val="0"/>
              </a:spcBef>
              <a:spcAft>
                <a:spcPct val="0"/>
              </a:spcAft>
              <a:buNone/>
            </a:pPr>
            <a:r>
              <a:rPr lang="en-US" altLang="en-US" sz="1800" dirty="0">
                <a:latin typeface="Arial" panose="020B0604020202020204" pitchFamily="34" charset="0"/>
                <a:cs typeface="Arial" panose="020B0604020202020204" pitchFamily="34" charset="0"/>
              </a:rPr>
              <a:t>NBFI Vehicle Loan Default Data from </a:t>
            </a:r>
            <a:r>
              <a:rPr lang="en-US" altLang="en-US" sz="1800" dirty="0">
                <a:latin typeface="Arial" panose="020B0604020202020204" pitchFamily="34" charset="0"/>
                <a:cs typeface="Arial" panose="020B0604020202020204" pitchFamily="34" charset="0"/>
                <a:hlinkClick r:id="rId2"/>
              </a:rPr>
              <a:t>https://www.kaggle.com/datasets/meastanmay/nbfi-vehicle-loan-repayment-dataset</a:t>
            </a:r>
            <a:endParaRPr lang="en-US" altLang="en-US" sz="1800" dirty="0">
              <a:latin typeface="Arial" panose="020B0604020202020204" pitchFamily="34" charset="0"/>
              <a:cs typeface="Arial" panose="020B0604020202020204" pitchFamily="34" charset="0"/>
            </a:endParaRPr>
          </a:p>
          <a:p>
            <a:pPr marL="0" indent="0" eaLnBrk="0" fontAlgn="base" hangingPunct="0">
              <a:lnSpc>
                <a:spcPct val="200000"/>
              </a:lnSpc>
              <a:spcBef>
                <a:spcPct val="0"/>
              </a:spcBef>
              <a:spcAft>
                <a:spcPct val="0"/>
              </a:spcAft>
              <a:buNone/>
            </a:pPr>
            <a:endParaRPr lang="en-US" altLang="en-US" sz="1800" dirty="0">
              <a:latin typeface="Arial" panose="020B0604020202020204" pitchFamily="34" charset="0"/>
              <a:cs typeface="Arial" panose="020B0604020202020204" pitchFamily="34" charset="0"/>
            </a:endParaRPr>
          </a:p>
          <a:p>
            <a:pPr marL="0" indent="0" eaLnBrk="0" fontAlgn="base" hangingPunct="0">
              <a:lnSpc>
                <a:spcPct val="200000"/>
              </a:lnSpc>
              <a:spcBef>
                <a:spcPct val="0"/>
              </a:spcBef>
              <a:spcAft>
                <a:spcPct val="0"/>
              </a:spcAft>
              <a:buNone/>
            </a:pPr>
            <a:r>
              <a:rPr lang="en-US" altLang="en-US" sz="1800" b="1" dirty="0">
                <a:latin typeface="Arial" panose="020B0604020202020204" pitchFamily="34" charset="0"/>
                <a:cs typeface="Arial" panose="020B0604020202020204" pitchFamily="34" charset="0"/>
              </a:rPr>
              <a:t>Data Shape: </a:t>
            </a:r>
          </a:p>
          <a:p>
            <a:pPr marL="0" indent="0" eaLnBrk="0" fontAlgn="base" hangingPunct="0">
              <a:lnSpc>
                <a:spcPct val="200000"/>
              </a:lnSpc>
              <a:spcBef>
                <a:spcPct val="0"/>
              </a:spcBef>
              <a:spcAft>
                <a:spcPct val="0"/>
              </a:spcAft>
              <a:buNone/>
            </a:pPr>
            <a:r>
              <a:rPr lang="en-US" altLang="en-US" sz="1800" dirty="0">
                <a:latin typeface="Arial" panose="020B0604020202020204" pitchFamily="34" charset="0"/>
                <a:cs typeface="Arial" panose="020B0604020202020204" pitchFamily="34" charset="0"/>
              </a:rPr>
              <a:t>Records- </a:t>
            </a:r>
            <a:r>
              <a:rPr lang="en-US" altLang="en-US" sz="1800" b="1" dirty="0">
                <a:latin typeface="Arial" panose="020B0604020202020204" pitchFamily="34" charset="0"/>
                <a:cs typeface="Arial" panose="020B0604020202020204" pitchFamily="34" charset="0"/>
              </a:rPr>
              <a:t>~121k</a:t>
            </a:r>
            <a:r>
              <a:rPr lang="en-US" altLang="en-US" sz="1800" dirty="0">
                <a:latin typeface="Arial" panose="020B0604020202020204" pitchFamily="34" charset="0"/>
                <a:cs typeface="Arial" panose="020B0604020202020204" pitchFamily="34" charset="0"/>
              </a:rPr>
              <a:t> Features- </a:t>
            </a:r>
            <a:r>
              <a:rPr lang="en-US" altLang="en-US" sz="1800" b="1" dirty="0">
                <a:latin typeface="Arial" panose="020B0604020202020204" pitchFamily="34" charset="0"/>
                <a:cs typeface="Arial" panose="020B0604020202020204" pitchFamily="34" charset="0"/>
              </a:rPr>
              <a:t>36</a:t>
            </a:r>
          </a:p>
        </p:txBody>
      </p:sp>
      <p:sp>
        <p:nvSpPr>
          <p:cNvPr id="9" name="Title 1">
            <a:extLst>
              <a:ext uri="{FF2B5EF4-FFF2-40B4-BE49-F238E27FC236}">
                <a16:creationId xmlns:a16="http://schemas.microsoft.com/office/drawing/2014/main" id="{DC7F3456-15F1-518C-3205-4263869C7635}"/>
              </a:ext>
            </a:extLst>
          </p:cNvPr>
          <p:cNvSpPr txBox="1">
            <a:spLocks/>
          </p:cNvSpPr>
          <p:nvPr/>
        </p:nvSpPr>
        <p:spPr>
          <a:xfrm>
            <a:off x="709957" y="723079"/>
            <a:ext cx="10515600" cy="6976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Dataset Source</a:t>
            </a:r>
          </a:p>
        </p:txBody>
      </p:sp>
      <p:sp>
        <p:nvSpPr>
          <p:cNvPr id="2" name="Slide Number Placeholder 1">
            <a:extLst>
              <a:ext uri="{FF2B5EF4-FFF2-40B4-BE49-F238E27FC236}">
                <a16:creationId xmlns:a16="http://schemas.microsoft.com/office/drawing/2014/main" id="{56586291-2CAC-BA15-5016-ACF3D63E1276}"/>
              </a:ext>
            </a:extLst>
          </p:cNvPr>
          <p:cNvSpPr>
            <a:spLocks noGrp="1"/>
          </p:cNvSpPr>
          <p:nvPr>
            <p:ph type="sldNum" sz="quarter" idx="12"/>
          </p:nvPr>
        </p:nvSpPr>
        <p:spPr/>
        <p:txBody>
          <a:bodyPr/>
          <a:lstStyle/>
          <a:p>
            <a:fld id="{423756D3-09C1-4465-93F3-D23DDCE2A835}" type="slidenum">
              <a:rPr lang="en-US" smtClean="0"/>
              <a:t>5</a:t>
            </a:fld>
            <a:endParaRPr lang="en-US"/>
          </a:p>
        </p:txBody>
      </p:sp>
    </p:spTree>
    <p:extLst>
      <p:ext uri="{BB962C8B-B14F-4D97-AF65-F5344CB8AC3E}">
        <p14:creationId xmlns:p14="http://schemas.microsoft.com/office/powerpoint/2010/main" val="2287492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A diagram of a financial data&#10;&#10;AI-generated content may be incorrect.">
            <a:extLst>
              <a:ext uri="{FF2B5EF4-FFF2-40B4-BE49-F238E27FC236}">
                <a16:creationId xmlns:a16="http://schemas.microsoft.com/office/drawing/2014/main" id="{BA100867-A1D3-0830-DA73-AA81A5ABAE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54021" y="1485900"/>
            <a:ext cx="7883957" cy="5026023"/>
          </a:xfrm>
          <a:prstGeom prst="rect">
            <a:avLst/>
          </a:prstGeom>
          <a:solidFill>
            <a:schemeClr val="bg1"/>
          </a:solidFill>
          <a:effectLst>
            <a:outerShdw blurRad="50800" dist="203200" dir="2700000" algn="tl" rotWithShape="0">
              <a:prstClr val="black">
                <a:alpha val="40000"/>
              </a:prstClr>
            </a:outerShdw>
          </a:effectLst>
        </p:spPr>
      </p:pic>
      <p:sp>
        <p:nvSpPr>
          <p:cNvPr id="4" name="Title 3">
            <a:extLst>
              <a:ext uri="{FF2B5EF4-FFF2-40B4-BE49-F238E27FC236}">
                <a16:creationId xmlns:a16="http://schemas.microsoft.com/office/drawing/2014/main" id="{C5F99AA2-FF6A-DA03-D382-E7CD0FF67BDE}"/>
              </a:ext>
            </a:extLst>
          </p:cNvPr>
          <p:cNvSpPr>
            <a:spLocks noGrp="1"/>
          </p:cNvSpPr>
          <p:nvPr>
            <p:ph type="title"/>
          </p:nvPr>
        </p:nvSpPr>
        <p:spPr>
          <a:xfrm>
            <a:off x="828675" y="688978"/>
            <a:ext cx="10239375" cy="577848"/>
          </a:xfrm>
        </p:spPr>
        <p:txBody>
          <a:bodyPr>
            <a:normAutofit fontScale="90000"/>
          </a:bodyPr>
          <a:lstStyle/>
          <a:p>
            <a:r>
              <a:rPr lang="en-US" dirty="0"/>
              <a:t>Dataset Features</a:t>
            </a:r>
          </a:p>
        </p:txBody>
      </p:sp>
      <p:sp>
        <p:nvSpPr>
          <p:cNvPr id="6" name="Slide Number Placeholder 5">
            <a:extLst>
              <a:ext uri="{FF2B5EF4-FFF2-40B4-BE49-F238E27FC236}">
                <a16:creationId xmlns:a16="http://schemas.microsoft.com/office/drawing/2014/main" id="{6741C10F-8AD7-964D-0BF7-CEBECF40B077}"/>
              </a:ext>
            </a:extLst>
          </p:cNvPr>
          <p:cNvSpPr>
            <a:spLocks noGrp="1"/>
          </p:cNvSpPr>
          <p:nvPr>
            <p:ph type="sldNum" sz="quarter" idx="12"/>
          </p:nvPr>
        </p:nvSpPr>
        <p:spPr/>
        <p:txBody>
          <a:bodyPr/>
          <a:lstStyle/>
          <a:p>
            <a:fld id="{423756D3-09C1-4465-93F3-D23DDCE2A835}" type="slidenum">
              <a:rPr lang="en-US" smtClean="0"/>
              <a:t>6</a:t>
            </a:fld>
            <a:endParaRPr lang="en-US"/>
          </a:p>
        </p:txBody>
      </p:sp>
    </p:spTree>
    <p:extLst>
      <p:ext uri="{BB962C8B-B14F-4D97-AF65-F5344CB8AC3E}">
        <p14:creationId xmlns:p14="http://schemas.microsoft.com/office/powerpoint/2010/main" val="2005570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306A8-24BA-06F1-23EC-0325294655EC}"/>
              </a:ext>
            </a:extLst>
          </p:cNvPr>
          <p:cNvSpPr>
            <a:spLocks noGrp="1"/>
          </p:cNvSpPr>
          <p:nvPr>
            <p:ph type="title"/>
          </p:nvPr>
        </p:nvSpPr>
        <p:spPr>
          <a:xfrm>
            <a:off x="1833562" y="2766218"/>
            <a:ext cx="8524875" cy="1325563"/>
          </a:xfrm>
        </p:spPr>
        <p:txBody>
          <a:bodyPr vert="horz" lIns="91440" tIns="45720" rIns="91440" bIns="45720" rtlCol="0" anchor="ctr">
            <a:normAutofit fontScale="90000"/>
          </a:bodyPr>
          <a:lstStyle/>
          <a:p>
            <a:pPr algn="ctr"/>
            <a:r>
              <a:rPr lang="en-US" sz="7200" dirty="0"/>
              <a:t>Data Cleaning and Preprocessing</a:t>
            </a:r>
          </a:p>
        </p:txBody>
      </p:sp>
      <p:sp>
        <p:nvSpPr>
          <p:cNvPr id="3" name="Slide Number Placeholder 2">
            <a:extLst>
              <a:ext uri="{FF2B5EF4-FFF2-40B4-BE49-F238E27FC236}">
                <a16:creationId xmlns:a16="http://schemas.microsoft.com/office/drawing/2014/main" id="{0E4EE2FD-5118-738D-4C74-02137F6E746B}"/>
              </a:ext>
            </a:extLst>
          </p:cNvPr>
          <p:cNvSpPr>
            <a:spLocks noGrp="1"/>
          </p:cNvSpPr>
          <p:nvPr>
            <p:ph type="sldNum" sz="quarter" idx="12"/>
          </p:nvPr>
        </p:nvSpPr>
        <p:spPr/>
        <p:txBody>
          <a:bodyPr/>
          <a:lstStyle/>
          <a:p>
            <a:fld id="{423756D3-09C1-4465-93F3-D23DDCE2A835}" type="slidenum">
              <a:rPr lang="en-US" smtClean="0"/>
              <a:t>7</a:t>
            </a:fld>
            <a:endParaRPr lang="en-US"/>
          </a:p>
        </p:txBody>
      </p:sp>
    </p:spTree>
    <p:extLst>
      <p:ext uri="{BB962C8B-B14F-4D97-AF65-F5344CB8AC3E}">
        <p14:creationId xmlns:p14="http://schemas.microsoft.com/office/powerpoint/2010/main" val="3256692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B120C-8A36-C434-968A-52BC87B65B37}"/>
              </a:ext>
            </a:extLst>
          </p:cNvPr>
          <p:cNvSpPr>
            <a:spLocks noGrp="1"/>
          </p:cNvSpPr>
          <p:nvPr>
            <p:ph type="title"/>
          </p:nvPr>
        </p:nvSpPr>
        <p:spPr>
          <a:xfrm>
            <a:off x="838200" y="641352"/>
            <a:ext cx="10515600" cy="777873"/>
          </a:xfrm>
        </p:spPr>
        <p:txBody>
          <a:bodyPr/>
          <a:lstStyle/>
          <a:p>
            <a:r>
              <a:rPr lang="en-US" dirty="0"/>
              <a:t>Handling Missing Values</a:t>
            </a:r>
          </a:p>
        </p:txBody>
      </p:sp>
      <p:pic>
        <p:nvPicPr>
          <p:cNvPr id="7174" name="Picture 6">
            <a:extLst>
              <a:ext uri="{FF2B5EF4-FFF2-40B4-BE49-F238E27FC236}">
                <a16:creationId xmlns:a16="http://schemas.microsoft.com/office/drawing/2014/main" id="{1BCD918E-03DE-8D25-4A89-B07A06165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591" y="2486025"/>
            <a:ext cx="10124817" cy="2735101"/>
          </a:xfrm>
          <a:prstGeom prst="rect">
            <a:avLst/>
          </a:prstGeom>
          <a:solidFill>
            <a:schemeClr val="bg1"/>
          </a:solidFill>
          <a:effectLst>
            <a:outerShdw blurRad="50800" dist="1524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320FCE5-ADF2-EDF9-316A-4F6C62DF1FCB}"/>
              </a:ext>
            </a:extLst>
          </p:cNvPr>
          <p:cNvSpPr>
            <a:spLocks noGrp="1"/>
          </p:cNvSpPr>
          <p:nvPr>
            <p:ph type="sldNum" sz="quarter" idx="12"/>
          </p:nvPr>
        </p:nvSpPr>
        <p:spPr/>
        <p:txBody>
          <a:bodyPr/>
          <a:lstStyle/>
          <a:p>
            <a:fld id="{423756D3-09C1-4465-93F3-D23DDCE2A835}" type="slidenum">
              <a:rPr lang="en-US" smtClean="0"/>
              <a:t>8</a:t>
            </a:fld>
            <a:endParaRPr lang="en-US"/>
          </a:p>
        </p:txBody>
      </p:sp>
    </p:spTree>
    <p:extLst>
      <p:ext uri="{BB962C8B-B14F-4D97-AF65-F5344CB8AC3E}">
        <p14:creationId xmlns:p14="http://schemas.microsoft.com/office/powerpoint/2010/main" val="407384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F99B6-957C-638E-F4FA-9F9AFB8C1B90}"/>
              </a:ext>
            </a:extLst>
          </p:cNvPr>
          <p:cNvSpPr>
            <a:spLocks noGrp="1"/>
          </p:cNvSpPr>
          <p:nvPr>
            <p:ph type="title"/>
          </p:nvPr>
        </p:nvSpPr>
        <p:spPr/>
        <p:txBody>
          <a:bodyPr/>
          <a:lstStyle/>
          <a:p>
            <a:r>
              <a:rPr lang="en-US" dirty="0"/>
              <a:t>Outlier Detection &amp; Final Processed Data</a:t>
            </a:r>
          </a:p>
        </p:txBody>
      </p:sp>
      <p:pic>
        <p:nvPicPr>
          <p:cNvPr id="10244" name="Picture 4">
            <a:extLst>
              <a:ext uri="{FF2B5EF4-FFF2-40B4-BE49-F238E27FC236}">
                <a16:creationId xmlns:a16="http://schemas.microsoft.com/office/drawing/2014/main" id="{7AEF9EBA-17CB-C4DA-D128-1F22A0943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5962" y="1956754"/>
            <a:ext cx="7739063" cy="4191635"/>
          </a:xfrm>
          <a:prstGeom prst="rect">
            <a:avLst/>
          </a:prstGeom>
          <a:solidFill>
            <a:schemeClr val="bg1"/>
          </a:solidFill>
          <a:effectLst>
            <a:outerShdw blurRad="50800" dist="241300" dir="2700000" algn="tl" rotWithShape="0">
              <a:prstClr val="black">
                <a:alpha val="40000"/>
              </a:prstClr>
            </a:outerShdw>
          </a:effectLst>
        </p:spPr>
      </p:pic>
      <p:sp>
        <p:nvSpPr>
          <p:cNvPr id="5" name="Slide Number Placeholder 4">
            <a:extLst>
              <a:ext uri="{FF2B5EF4-FFF2-40B4-BE49-F238E27FC236}">
                <a16:creationId xmlns:a16="http://schemas.microsoft.com/office/drawing/2014/main" id="{E92AA49F-AD84-4277-9BEA-49DED8F8642D}"/>
              </a:ext>
            </a:extLst>
          </p:cNvPr>
          <p:cNvSpPr>
            <a:spLocks noGrp="1"/>
          </p:cNvSpPr>
          <p:nvPr>
            <p:ph type="sldNum" sz="quarter" idx="12"/>
          </p:nvPr>
        </p:nvSpPr>
        <p:spPr/>
        <p:txBody>
          <a:bodyPr/>
          <a:lstStyle/>
          <a:p>
            <a:fld id="{423756D3-09C1-4465-93F3-D23DDCE2A835}" type="slidenum">
              <a:rPr lang="en-US" smtClean="0"/>
              <a:t>9</a:t>
            </a:fld>
            <a:endParaRPr lang="en-US"/>
          </a:p>
        </p:txBody>
      </p:sp>
    </p:spTree>
    <p:extLst>
      <p:ext uri="{BB962C8B-B14F-4D97-AF65-F5344CB8AC3E}">
        <p14:creationId xmlns:p14="http://schemas.microsoft.com/office/powerpoint/2010/main" val="40911583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1170</TotalTime>
  <Words>1117</Words>
  <Application>Microsoft Office PowerPoint</Application>
  <PresentationFormat>Widescreen</PresentationFormat>
  <Paragraphs>297</Paragraphs>
  <Slides>40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Aptos</vt:lpstr>
      <vt:lpstr>Aptos Display</vt:lpstr>
      <vt:lpstr>Aptos Narrow</vt:lpstr>
      <vt:lpstr>Arial</vt:lpstr>
      <vt:lpstr>Consolas</vt:lpstr>
      <vt:lpstr>Red Hat Display</vt:lpstr>
      <vt:lpstr>Office Theme</vt:lpstr>
      <vt:lpstr>PowerPoint Presentation</vt:lpstr>
      <vt:lpstr>PowerPoint Presentation</vt:lpstr>
      <vt:lpstr>PowerPoint Presentation</vt:lpstr>
      <vt:lpstr>Data Set Overview</vt:lpstr>
      <vt:lpstr>PowerPoint Presentation</vt:lpstr>
      <vt:lpstr>Dataset Features</vt:lpstr>
      <vt:lpstr>Data Cleaning and Preprocessing</vt:lpstr>
      <vt:lpstr>Handling Missing Values</vt:lpstr>
      <vt:lpstr>Outlier Detection &amp; Final Processed Data</vt:lpstr>
      <vt:lpstr>Exploratory Data Analysis</vt:lpstr>
      <vt:lpstr>Univariate Analysis</vt:lpstr>
      <vt:lpstr>Univariate Analysis</vt:lpstr>
      <vt:lpstr>Bivariate Analysis</vt:lpstr>
      <vt:lpstr>Bivariate Analysis</vt:lpstr>
      <vt:lpstr>Hypothesis Testing</vt:lpstr>
      <vt:lpstr>Income &amp; Credit Inquiries Impact on Default Risk</vt:lpstr>
      <vt:lpstr>Credit Inquiries &amp; Default Rates</vt:lpstr>
      <vt:lpstr>Feature Engineering</vt:lpstr>
      <vt:lpstr>PowerPoint Presentation</vt:lpstr>
      <vt:lpstr>Handling Class Imbalance using Undersampling</vt:lpstr>
      <vt:lpstr>PowerPoint Presentation</vt:lpstr>
      <vt:lpstr>One Hot Encoding</vt:lpstr>
      <vt:lpstr>PowerPoint Presentation</vt:lpstr>
      <vt:lpstr>Train-Test Split &amp; Standardization</vt:lpstr>
      <vt:lpstr>Train Test Split</vt:lpstr>
      <vt:lpstr>Model Selection &amp; Methodology</vt:lpstr>
      <vt:lpstr>Logistic Regression (Baseline Model)</vt:lpstr>
      <vt:lpstr>Confusion Matrix &amp; AUC- ROC Curve</vt:lpstr>
      <vt:lpstr>Feature Importance</vt:lpstr>
      <vt:lpstr>Random Forest Classifier</vt:lpstr>
      <vt:lpstr>Confusion Matrix &amp; AUC- ROC Curve</vt:lpstr>
      <vt:lpstr>Feature Importance</vt:lpstr>
      <vt:lpstr>Decision Tree Classifier</vt:lpstr>
      <vt:lpstr>Confusion Matrix &amp; AUC- ROC Curve</vt:lpstr>
      <vt:lpstr>Feature Importance</vt:lpstr>
      <vt:lpstr>Model Comparison</vt:lpstr>
      <vt:lpstr>Final Model</vt:lpstr>
      <vt:lpstr>Web Application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Sapna Siddheshwar Chavan</dc:creator>
  <cp:lastModifiedBy>rohitkosamkar97@gmail.com</cp:lastModifiedBy>
  <cp:revision>90</cp:revision>
  <dcterms:created xsi:type="dcterms:W3CDTF">2025-02-13T02:23:12Z</dcterms:created>
  <dcterms:modified xsi:type="dcterms:W3CDTF">2025-02-13T22:24:45Z</dcterms:modified>
</cp:coreProperties>
</file>